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8288000" cy="10287000"/>
  <p:notesSz cx="6858000" cy="9144000"/>
  <p:embeddedFontLst>
    <p:embeddedFont>
      <p:font typeface="Alfa Slab One" panose="020B0604020202020204" charset="0"/>
      <p:regular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lacial Indifference" panose="020B0604020202020204" charset="0"/>
      <p:regular r:id="rId23"/>
    </p:embeddedFont>
    <p:embeddedFont>
      <p:font typeface="Glacial Indifference Bold" panose="020B0604020202020204" charset="0"/>
      <p:regular r:id="rId24"/>
    </p:embeddedFont>
    <p:embeddedFont>
      <p:font typeface="Poppins" panose="00000500000000000000" pitchFamily="2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F4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3690" autoAdjust="0"/>
  </p:normalViewPr>
  <p:slideViewPr>
    <p:cSldViewPr>
      <p:cViewPr varScale="1">
        <p:scale>
          <a:sx n="41" d="100"/>
          <a:sy n="41" d="100"/>
        </p:scale>
        <p:origin x="820" y="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7" Type="http://schemas.openxmlformats.org/officeDocument/2006/relationships/image" Target="../media/image8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-6813320" y="-1669820"/>
            <a:ext cx="13430805" cy="1343080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E0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694628" y="3668890"/>
            <a:ext cx="3628981" cy="28349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8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Rupture and Repair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90606" y="4803457"/>
            <a:ext cx="9868694" cy="613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>
                <a:solidFill>
                  <a:srgbClr val="3D1254"/>
                </a:solidFill>
                <a:latin typeface="Glacial Indifference"/>
              </a:rPr>
              <a:t>Dr Tansy Warrilow, Ruth Akindele and Maya Loonat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897856" y="589458"/>
            <a:ext cx="14492288" cy="9737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Withdrawal Rupture Markers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39369"/>
            <a:ext cx="16230600" cy="694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Silence or offering minimal answers to questions that are intended to initiate or continue discussion during mentoring.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Changing subject or being excessively compliant to avoid ‘ruffling feathers’.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Abstract communication or vague language.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Exhibiting boredom during mentoring.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Exhibiting self-criticism and/or hopelessness.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Exhibiting Denial.</a:t>
            </a:r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450705"/>
            <a:ext cx="15027757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Eubanks-Carter, C. F., Muran, J. C., &amp; Safran, J. D. (2014). Rupture resolution rating system (3RS): Manual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Muran, J. C., Eubanks, C. F., &amp; Samstag, L. W. (2021). One more time with less jargon: An introduction to “Rupture Repair in Practice”. Journal of Clinical Psychology, 77(2), 361-368.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Talbot, C., Ostiguy-Pion, R., Painchaud, E., Lafrance, C., &amp; Descôteaux, J. (2019). Detecting alliance ruptures: the effects of the therapist’s experience, attachment, empathy and countertransference management skills. Research in Psychotherapy: Psychopathology, Process, and Outcome, 22(1)..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4869625" y="514985"/>
            <a:ext cx="8548751" cy="11226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Rupture Repair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39671"/>
            <a:ext cx="11099285" cy="6245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5"/>
              </a:lnSpc>
            </a:pPr>
            <a:r>
              <a:rPr lang="en-US" sz="2799">
                <a:solidFill>
                  <a:srgbClr val="3D1254"/>
                </a:solidFill>
                <a:latin typeface="Glacial Indifference Bold"/>
              </a:rPr>
              <a:t>Rupture Repair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is when efforts are made to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resolve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and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fix 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the rupturing event and to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restore 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the relationship to a good working order.</a:t>
            </a:r>
          </a:p>
          <a:p>
            <a:pPr algn="l">
              <a:lnSpc>
                <a:spcPts val="4955"/>
              </a:lnSpc>
            </a:pPr>
            <a:endParaRPr lang="en-US" sz="2799">
              <a:solidFill>
                <a:srgbClr val="3D1254"/>
              </a:solidFill>
              <a:latin typeface="Glacial Indifference"/>
            </a:endParaRPr>
          </a:p>
          <a:p>
            <a:pPr algn="l">
              <a:lnSpc>
                <a:spcPts val="4955"/>
              </a:lnSpc>
            </a:pPr>
            <a:r>
              <a:rPr lang="en-US" sz="2799">
                <a:solidFill>
                  <a:srgbClr val="3D1254"/>
                </a:solidFill>
                <a:latin typeface="Glacial Indifference"/>
              </a:rPr>
              <a:t>There are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two basic steps 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involved in repairing a ruptured relationship:</a:t>
            </a:r>
          </a:p>
          <a:p>
            <a:pPr marL="604518" lvl="1" indent="-302259" algn="l">
              <a:lnSpc>
                <a:spcPts val="4955"/>
              </a:lnSpc>
              <a:buFont typeface="Arial"/>
              <a:buChar char="•"/>
            </a:pPr>
            <a:r>
              <a:rPr lang="en-US" sz="2799">
                <a:solidFill>
                  <a:srgbClr val="3D1254"/>
                </a:solidFill>
                <a:latin typeface="Glacial Indifference"/>
              </a:rPr>
              <a:t>bringing up the rupture issue for discussion.</a:t>
            </a:r>
          </a:p>
          <a:p>
            <a:pPr marL="604518" lvl="1" indent="-302259" algn="l">
              <a:lnSpc>
                <a:spcPts val="4955"/>
              </a:lnSpc>
              <a:buFont typeface="Arial"/>
              <a:buChar char="•"/>
            </a:pPr>
            <a:r>
              <a:rPr lang="en-US" sz="2799">
                <a:solidFill>
                  <a:srgbClr val="3D1254"/>
                </a:solidFill>
                <a:latin typeface="Glacial Indifference"/>
              </a:rPr>
              <a:t>discussing it openly with your mentor/mentee.</a:t>
            </a:r>
          </a:p>
          <a:p>
            <a:pPr algn="l">
              <a:lnSpc>
                <a:spcPts val="4955"/>
              </a:lnSpc>
            </a:pPr>
            <a:endParaRPr lang="en-US" sz="2799">
              <a:solidFill>
                <a:srgbClr val="3D1254"/>
              </a:solidFill>
              <a:latin typeface="Glacial Indifference"/>
            </a:endParaRPr>
          </a:p>
          <a:p>
            <a:pPr algn="l">
              <a:lnSpc>
                <a:spcPts val="4955"/>
              </a:lnSpc>
            </a:pPr>
            <a:r>
              <a:rPr lang="en-US" sz="2799">
                <a:solidFill>
                  <a:srgbClr val="3D1254"/>
                </a:solidFill>
                <a:latin typeface="Glacial Indifference Bold"/>
              </a:rPr>
              <a:t>Opening up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discussion about the rupture and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collaboratively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processing 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the rupture - are central to increasing the likelihood of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successful rupture repair.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27985" y="3526524"/>
            <a:ext cx="5131315" cy="3940850"/>
          </a:xfrm>
          <a:custGeom>
            <a:avLst/>
            <a:gdLst/>
            <a:ahLst/>
            <a:cxnLst/>
            <a:rect l="l" t="t" r="r" b="b"/>
            <a:pathLst>
              <a:path w="5131315" h="3940850">
                <a:moveTo>
                  <a:pt x="0" y="0"/>
                </a:moveTo>
                <a:lnTo>
                  <a:pt x="5131315" y="0"/>
                </a:lnTo>
                <a:lnTo>
                  <a:pt x="5131315" y="3940850"/>
                </a:lnTo>
                <a:lnTo>
                  <a:pt x="0" y="394085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210675"/>
            <a:ext cx="18288000" cy="10026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Poppins"/>
              </a:rPr>
              <a:t>Ladany, N., Friedlander, M. L., &amp; Nelson, M. L. (2005). Critical events in psychotherapy supervision: An interpersonal approach. American Psychological Association.Watkins Jr, C. E. (2021). Rupture and rupture repair in clinical supervision: some thoughts and steps along the way. The Clinical Supervisor, 40(2), 321-344.</a:t>
            </a:r>
          </a:p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 Jr, C. E., Hook, J. N., DeBlaere, C., Davis, D. E., Van Tongeren, D. R., Owen, J., &amp; Callahan, J. L. (2019). Humility, ruptures, and rupture repair in clinical supervision: A simple conceptual clarification and extension. The Clinical Supervisor, 38(2), 281-300.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3409950" y="424635"/>
            <a:ext cx="11468100" cy="1926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Repairing the Ruptured Relationship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586325"/>
            <a:ext cx="10986120" cy="5617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55"/>
              </a:lnSpc>
            </a:pPr>
            <a:r>
              <a:rPr lang="en-US" sz="2799">
                <a:solidFill>
                  <a:srgbClr val="3D1254"/>
                </a:solidFill>
                <a:latin typeface="Glacial Indifference Bold"/>
              </a:rPr>
              <a:t>Tips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for repairing the ruptured relationship:</a:t>
            </a:r>
          </a:p>
          <a:p>
            <a:pPr marL="604518" lvl="1" indent="-302259" algn="l">
              <a:lnSpc>
                <a:spcPts val="4955"/>
              </a:lnSpc>
              <a:buFont typeface="Arial"/>
              <a:buChar char="•"/>
            </a:pPr>
            <a:r>
              <a:rPr lang="en-US" sz="2799">
                <a:solidFill>
                  <a:srgbClr val="3D1254"/>
                </a:solidFill>
                <a:latin typeface="Glacial Indifference Bold"/>
              </a:rPr>
              <a:t>Humility 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is a critical variable in the rupture repair process - the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foundation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for any and all rupture repair.</a:t>
            </a:r>
          </a:p>
          <a:p>
            <a:pPr marL="604518" lvl="1" indent="-302259" algn="l">
              <a:lnSpc>
                <a:spcPts val="4955"/>
              </a:lnSpc>
              <a:buFont typeface="Arial"/>
              <a:buChar char="•"/>
            </a:pPr>
            <a:r>
              <a:rPr lang="en-US" sz="2799">
                <a:solidFill>
                  <a:srgbClr val="3D1254"/>
                </a:solidFill>
                <a:latin typeface="Glacial Indifference Bold"/>
              </a:rPr>
              <a:t>Apology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is defined as one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potentially effective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rupture intervention - Watkins et al. (2015).</a:t>
            </a:r>
          </a:p>
          <a:p>
            <a:pPr marL="604518" lvl="1" indent="-302259" algn="l">
              <a:lnSpc>
                <a:spcPts val="4955"/>
              </a:lnSpc>
              <a:buFont typeface="Arial"/>
              <a:buChar char="•"/>
            </a:pPr>
            <a:r>
              <a:rPr lang="en-US" sz="2799">
                <a:solidFill>
                  <a:srgbClr val="3D1254"/>
                </a:solidFill>
                <a:latin typeface="Glacial Indifference Bold"/>
              </a:rPr>
              <a:t>Humility 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and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genuine concern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for the mentor/mentee increases the likelihood of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apology effectiveness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, whereas a lack of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humility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and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genuine concern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increases the likelihood of </a:t>
            </a:r>
            <a:r>
              <a:rPr lang="en-US" sz="2799">
                <a:solidFill>
                  <a:srgbClr val="3D1254"/>
                </a:solidFill>
                <a:latin typeface="Glacial Indifference Bold"/>
              </a:rPr>
              <a:t>apology failure</a:t>
            </a:r>
            <a:r>
              <a:rPr lang="en-US" sz="2799">
                <a:solidFill>
                  <a:srgbClr val="3D1254"/>
                </a:solidFill>
                <a:latin typeface="Glacial Indifference"/>
              </a:rPr>
              <a:t> - Watkins et al. (2015).</a:t>
            </a:r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210675"/>
            <a:ext cx="18288000" cy="1250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 Jr, C. E. (2021). Rupture and rupture repair in clinical supervision: some thoughts and steps along the way. The Clinical Supervisor, 40(2), 321-344.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 Jr, C. E., Hook, J. N., DeBlaere, C., Davis, D. E., Van Tongeren, D. R., Owen, J., &amp; Callahan, J. L. (2019). Humility, ruptures, and rupture repair in clinical supervision: A simple conceptual clarification and extension. The Clinical Supervisor, 38(2), 281-300.</a:t>
            </a:r>
          </a:p>
          <a:p>
            <a:pPr algn="l">
              <a:lnSpc>
                <a:spcPts val="1960"/>
              </a:lnSpc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Watkins, Jr, C. E., Reyna, S. H., Ramos, M. J., &amp; Hook, J. N. (2015). The ruptured supervisory alliance and its repair: On supervisor apology as a reparative intervention. The Clinical Supervisor, 34(1), 98-114.</a:t>
            </a:r>
          </a:p>
          <a:p>
            <a:pPr algn="l">
              <a:lnSpc>
                <a:spcPts val="1960"/>
              </a:lnSpc>
              <a:spcBef>
                <a:spcPct val="0"/>
              </a:spcBef>
            </a:pPr>
            <a:endParaRPr lang="en-US" sz="1400">
              <a:solidFill>
                <a:srgbClr val="000000"/>
              </a:solidFill>
              <a:latin typeface="Poppins"/>
            </a:endParaRPr>
          </a:p>
        </p:txBody>
      </p:sp>
      <p:sp>
        <p:nvSpPr>
          <p:cNvPr id="5" name="Freeform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014820" y="3184441"/>
            <a:ext cx="5244480" cy="5018968"/>
          </a:xfrm>
          <a:custGeom>
            <a:avLst/>
            <a:gdLst/>
            <a:ahLst/>
            <a:cxnLst/>
            <a:rect l="l" t="t" r="r" b="b"/>
            <a:pathLst>
              <a:path w="5244480" h="5018968">
                <a:moveTo>
                  <a:pt x="0" y="0"/>
                </a:moveTo>
                <a:lnTo>
                  <a:pt x="5244480" y="0"/>
                </a:lnTo>
                <a:lnTo>
                  <a:pt x="5244480" y="5018967"/>
                </a:lnTo>
                <a:lnTo>
                  <a:pt x="0" y="501896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392586" y="589458"/>
            <a:ext cx="11502828" cy="9737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Rupture/Repair Process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2872454"/>
            <a:ext cx="8612410" cy="43896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031"/>
              </a:lnSpc>
            </a:pPr>
            <a:r>
              <a:rPr lang="en-US" sz="2842">
                <a:solidFill>
                  <a:srgbClr val="3D1254"/>
                </a:solidFill>
                <a:latin typeface="Glacial Indifference"/>
              </a:rPr>
              <a:t>Additional steps of action and analysis have been identified and can aid in the rupture repair process. The pyramids </a:t>
            </a:r>
            <a:r>
              <a:rPr lang="en-US" sz="2842">
                <a:solidFill>
                  <a:srgbClr val="3D1254"/>
                </a:solidFill>
                <a:latin typeface="Glacial Indifference Bold"/>
              </a:rPr>
              <a:t>six steps</a:t>
            </a:r>
            <a:r>
              <a:rPr lang="en-US" sz="2842">
                <a:solidFill>
                  <a:srgbClr val="3D1254"/>
                </a:solidFill>
                <a:latin typeface="Glacial Indifference"/>
              </a:rPr>
              <a:t> capture a logical conflict resolution flow.</a:t>
            </a:r>
          </a:p>
          <a:p>
            <a:pPr algn="l">
              <a:lnSpc>
                <a:spcPts val="5031"/>
              </a:lnSpc>
            </a:pPr>
            <a:endParaRPr lang="en-US" sz="2842">
              <a:solidFill>
                <a:srgbClr val="3D1254"/>
              </a:solidFill>
              <a:latin typeface="Glacial Indifference"/>
            </a:endParaRPr>
          </a:p>
          <a:p>
            <a:pPr algn="l">
              <a:lnSpc>
                <a:spcPts val="5031"/>
              </a:lnSpc>
            </a:pPr>
            <a:r>
              <a:rPr lang="en-US" sz="2842">
                <a:solidFill>
                  <a:srgbClr val="3D1254"/>
                </a:solidFill>
                <a:latin typeface="Glacial Indifference Bold"/>
              </a:rPr>
              <a:t>Remember </a:t>
            </a:r>
            <a:r>
              <a:rPr lang="en-US" sz="2842">
                <a:solidFill>
                  <a:srgbClr val="3D1254"/>
                </a:solidFill>
                <a:latin typeface="Glacial Indifference"/>
              </a:rPr>
              <a:t>the steps may be simple, but rupture repair can be messy, difficult and far from simple.</a:t>
            </a:r>
          </a:p>
        </p:txBody>
      </p:sp>
      <p:sp>
        <p:nvSpPr>
          <p:cNvPr id="2" name="Freeform 2" descr="Image of the six steps to capture a logical conflict resolution"/>
          <p:cNvSpPr/>
          <p:nvPr/>
        </p:nvSpPr>
        <p:spPr>
          <a:xfrm>
            <a:off x="9641110" y="1944016"/>
            <a:ext cx="7618190" cy="6398969"/>
          </a:xfrm>
          <a:custGeom>
            <a:avLst/>
            <a:gdLst/>
            <a:ahLst/>
            <a:cxnLst/>
            <a:rect l="l" t="t" r="r" b="b"/>
            <a:pathLst>
              <a:path w="7618190" h="6398969">
                <a:moveTo>
                  <a:pt x="0" y="0"/>
                </a:moveTo>
                <a:lnTo>
                  <a:pt x="7618190" y="0"/>
                </a:lnTo>
                <a:lnTo>
                  <a:pt x="7618190" y="6398968"/>
                </a:lnTo>
                <a:lnTo>
                  <a:pt x="0" y="63989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943184"/>
            <a:ext cx="134550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 Jr, C. E. (2021). Rupture and rupture repair in clinical supervision: some thoughts and steps along the way. The Clinical Supervisor, 40(2), 321-344.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2695575" y="589458"/>
            <a:ext cx="12896850" cy="9737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Rupture and Repair Stages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674736"/>
            <a:ext cx="12426355" cy="7491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82"/>
              </a:lnSpc>
            </a:pPr>
            <a:r>
              <a:rPr lang="en-US" sz="2814">
                <a:solidFill>
                  <a:srgbClr val="3D1254"/>
                </a:solidFill>
                <a:latin typeface="Glacial Indifference Bold"/>
              </a:rPr>
              <a:t>Observing/Detecting</a:t>
            </a:r>
          </a:p>
          <a:p>
            <a:pPr marL="607740" lvl="1" indent="-303870" algn="l">
              <a:lnSpc>
                <a:spcPts val="4982"/>
              </a:lnSpc>
              <a:buFont typeface="Arial"/>
              <a:buChar char="•"/>
            </a:pPr>
            <a:r>
              <a:rPr lang="en-US" sz="2814">
                <a:solidFill>
                  <a:srgbClr val="3D1254"/>
                </a:solidFill>
                <a:latin typeface="Glacial Indifference"/>
              </a:rPr>
              <a:t>When </a:t>
            </a:r>
            <a:r>
              <a:rPr lang="en-US" sz="2814">
                <a:solidFill>
                  <a:srgbClr val="3D1254"/>
                </a:solidFill>
                <a:latin typeface="Glacial Indifference Bold"/>
              </a:rPr>
              <a:t>confrontation</a:t>
            </a:r>
            <a:r>
              <a:rPr lang="en-US" sz="2814">
                <a:solidFill>
                  <a:srgbClr val="3D1254"/>
                </a:solidFill>
                <a:latin typeface="Glacial Indifference"/>
              </a:rPr>
              <a:t> rupture reactions arise, avoid becoming defensive.</a:t>
            </a:r>
          </a:p>
          <a:p>
            <a:pPr marL="607740" lvl="1" indent="-303870" algn="l">
              <a:lnSpc>
                <a:spcPts val="4982"/>
              </a:lnSpc>
              <a:buFont typeface="Arial"/>
              <a:buChar char="•"/>
            </a:pPr>
            <a:r>
              <a:rPr lang="en-US" sz="2814">
                <a:solidFill>
                  <a:srgbClr val="3D1254"/>
                </a:solidFill>
                <a:latin typeface="Glacial Indifference"/>
              </a:rPr>
              <a:t>Respond to potential </a:t>
            </a:r>
            <a:r>
              <a:rPr lang="en-US" sz="2814">
                <a:solidFill>
                  <a:srgbClr val="3D1254"/>
                </a:solidFill>
                <a:latin typeface="Glacial Indifference Bold"/>
              </a:rPr>
              <a:t>withdrawal </a:t>
            </a:r>
            <a:r>
              <a:rPr lang="en-US" sz="2814">
                <a:solidFill>
                  <a:srgbClr val="3D1254"/>
                </a:solidFill>
                <a:latin typeface="Glacial Indifference"/>
              </a:rPr>
              <a:t>with curiosity - ‘What do I see happening in the mentoring relationship?’ ‘What might be the cause of these changes?’.</a:t>
            </a:r>
          </a:p>
          <a:p>
            <a:pPr algn="l">
              <a:lnSpc>
                <a:spcPts val="4982"/>
              </a:lnSpc>
            </a:pPr>
            <a:r>
              <a:rPr lang="en-US" sz="2814">
                <a:solidFill>
                  <a:srgbClr val="3D1254"/>
                </a:solidFill>
                <a:latin typeface="Glacial Indifference Bold"/>
              </a:rPr>
              <a:t>Identifying/Defining</a:t>
            </a:r>
          </a:p>
          <a:p>
            <a:pPr marL="607740" lvl="1" indent="-303870" algn="l">
              <a:lnSpc>
                <a:spcPts val="4982"/>
              </a:lnSpc>
              <a:buFont typeface="Arial"/>
              <a:buChar char="•"/>
            </a:pPr>
            <a:r>
              <a:rPr lang="en-US" sz="2814">
                <a:solidFill>
                  <a:srgbClr val="3D1254"/>
                </a:solidFill>
                <a:latin typeface="Glacial Indifference"/>
              </a:rPr>
              <a:t>Readily </a:t>
            </a:r>
            <a:r>
              <a:rPr lang="en-US" sz="2814">
                <a:solidFill>
                  <a:srgbClr val="3D1254"/>
                </a:solidFill>
                <a:latin typeface="Glacial Indifference Bold"/>
              </a:rPr>
              <a:t>recognise </a:t>
            </a:r>
            <a:r>
              <a:rPr lang="en-US" sz="2814">
                <a:solidFill>
                  <a:srgbClr val="3D1254"/>
                </a:solidFill>
                <a:latin typeface="Glacial Indifference"/>
              </a:rPr>
              <a:t>the rupture has occurred.</a:t>
            </a:r>
          </a:p>
          <a:p>
            <a:pPr marL="607740" lvl="1" indent="-303870" algn="l">
              <a:lnSpc>
                <a:spcPts val="4982"/>
              </a:lnSpc>
              <a:buFont typeface="Arial"/>
              <a:buChar char="•"/>
            </a:pPr>
            <a:r>
              <a:rPr lang="en-US" sz="2814">
                <a:solidFill>
                  <a:srgbClr val="3D1254"/>
                </a:solidFill>
                <a:latin typeface="Glacial Indifference"/>
              </a:rPr>
              <a:t>Determine its </a:t>
            </a:r>
            <a:r>
              <a:rPr lang="en-US" sz="2814">
                <a:solidFill>
                  <a:srgbClr val="3D1254"/>
                </a:solidFill>
                <a:latin typeface="Glacial Indifference Bold"/>
              </a:rPr>
              <a:t>nature/features</a:t>
            </a:r>
            <a:r>
              <a:rPr lang="en-US" sz="2814">
                <a:solidFill>
                  <a:srgbClr val="3D1254"/>
                </a:solidFill>
                <a:latin typeface="Glacial Indifference"/>
              </a:rPr>
              <a:t> - ‘Tell me what has happened, I want to know’.</a:t>
            </a:r>
          </a:p>
          <a:p>
            <a:pPr algn="l">
              <a:lnSpc>
                <a:spcPts val="4982"/>
              </a:lnSpc>
            </a:pPr>
            <a:r>
              <a:rPr lang="en-US" sz="2814">
                <a:solidFill>
                  <a:srgbClr val="3D1254"/>
                </a:solidFill>
                <a:latin typeface="Glacial Indifference Bold"/>
              </a:rPr>
              <a:t>Exploring/Elaborating</a:t>
            </a:r>
          </a:p>
          <a:p>
            <a:pPr marL="607740" lvl="1" indent="-303870" algn="l">
              <a:lnSpc>
                <a:spcPts val="4982"/>
              </a:lnSpc>
              <a:buFont typeface="Arial"/>
              <a:buChar char="•"/>
            </a:pPr>
            <a:r>
              <a:rPr lang="en-US" sz="2814">
                <a:solidFill>
                  <a:srgbClr val="3D1254"/>
                </a:solidFill>
                <a:latin typeface="Glacial Indifference"/>
              </a:rPr>
              <a:t>Fully </a:t>
            </a:r>
            <a:r>
              <a:rPr lang="en-US" sz="2814">
                <a:solidFill>
                  <a:srgbClr val="3D1254"/>
                </a:solidFill>
                <a:latin typeface="Glacial Indifference Bold"/>
              </a:rPr>
              <a:t>explore</a:t>
            </a:r>
            <a:r>
              <a:rPr lang="en-US" sz="2814">
                <a:solidFill>
                  <a:srgbClr val="3D1254"/>
                </a:solidFill>
                <a:latin typeface="Glacial Indifference"/>
              </a:rPr>
              <a:t> the rupture.</a:t>
            </a:r>
          </a:p>
          <a:p>
            <a:pPr marL="607740" lvl="1" indent="-303870" algn="l">
              <a:lnSpc>
                <a:spcPts val="4982"/>
              </a:lnSpc>
              <a:buFont typeface="Arial"/>
              <a:buChar char="•"/>
            </a:pPr>
            <a:r>
              <a:rPr lang="en-US" sz="2814">
                <a:solidFill>
                  <a:srgbClr val="3D1254"/>
                </a:solidFill>
                <a:latin typeface="Glacial Indifference"/>
              </a:rPr>
              <a:t>Understand the </a:t>
            </a:r>
            <a:r>
              <a:rPr lang="en-US" sz="2814">
                <a:solidFill>
                  <a:srgbClr val="3D1254"/>
                </a:solidFill>
                <a:latin typeface="Glacial Indifference Bold"/>
              </a:rPr>
              <a:t>meaning</a:t>
            </a:r>
            <a:r>
              <a:rPr lang="en-US" sz="2814">
                <a:solidFill>
                  <a:srgbClr val="3D1254"/>
                </a:solidFill>
                <a:latin typeface="Glacial Indifference"/>
              </a:rPr>
              <a:t> of this rupture - ‘I want to understand’ ‘Is there anything unsaid you wish to say?’.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224241" y="3961458"/>
            <a:ext cx="5035059" cy="3071386"/>
          </a:xfrm>
          <a:custGeom>
            <a:avLst/>
            <a:gdLst/>
            <a:ahLst/>
            <a:cxnLst/>
            <a:rect l="l" t="t" r="r" b="b"/>
            <a:pathLst>
              <a:path w="5035059" h="3071386">
                <a:moveTo>
                  <a:pt x="0" y="0"/>
                </a:moveTo>
                <a:lnTo>
                  <a:pt x="5035059" y="0"/>
                </a:lnTo>
                <a:lnTo>
                  <a:pt x="5035059" y="3071386"/>
                </a:lnTo>
                <a:lnTo>
                  <a:pt x="0" y="30713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919748"/>
            <a:ext cx="134550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 Jr, C. E. (2021). Rupture and rupture repair in clinical supervision: some thoughts and steps along the way. The Clinical Supervisor, 40(2), 321-344.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2647950" y="589458"/>
            <a:ext cx="12992100" cy="9737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Rupture and Repair Stages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678697"/>
            <a:ext cx="11770194" cy="7492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976"/>
              </a:lnSpc>
            </a:pPr>
            <a:r>
              <a:rPr lang="en-US" sz="2811">
                <a:solidFill>
                  <a:srgbClr val="3D1254"/>
                </a:solidFill>
                <a:latin typeface="Glacial Indifference Bold"/>
              </a:rPr>
              <a:t>Discussing/Processing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"/>
              </a:rPr>
              <a:t>Be </a:t>
            </a:r>
            <a:r>
              <a:rPr lang="en-US" sz="2811">
                <a:solidFill>
                  <a:srgbClr val="3D1254"/>
                </a:solidFill>
                <a:latin typeface="Glacial Indifference Bold"/>
              </a:rPr>
              <a:t>willing</a:t>
            </a:r>
            <a:r>
              <a:rPr lang="en-US" sz="2811">
                <a:solidFill>
                  <a:srgbClr val="3D1254"/>
                </a:solidFill>
                <a:latin typeface="Glacial Indifference"/>
              </a:rPr>
              <a:t> to </a:t>
            </a:r>
            <a:r>
              <a:rPr lang="en-US" sz="2811">
                <a:solidFill>
                  <a:srgbClr val="3D1254"/>
                </a:solidFill>
                <a:latin typeface="Glacial Indifference Bold"/>
              </a:rPr>
              <a:t>process</a:t>
            </a:r>
            <a:r>
              <a:rPr lang="en-US" sz="2811">
                <a:solidFill>
                  <a:srgbClr val="3D1254"/>
                </a:solidFill>
                <a:latin typeface="Glacial Indifference"/>
              </a:rPr>
              <a:t> with mentor/mentee in as much details as is needed to remedy the relationship. 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 Bold"/>
              </a:rPr>
              <a:t>Do not</a:t>
            </a:r>
            <a:r>
              <a:rPr lang="en-US" sz="2811">
                <a:solidFill>
                  <a:srgbClr val="3D1254"/>
                </a:solidFill>
                <a:latin typeface="Glacial Indifference"/>
              </a:rPr>
              <a:t> rush the process!</a:t>
            </a:r>
          </a:p>
          <a:p>
            <a:pPr algn="l">
              <a:lnSpc>
                <a:spcPts val="4976"/>
              </a:lnSpc>
            </a:pPr>
            <a:r>
              <a:rPr lang="en-US" sz="2811">
                <a:solidFill>
                  <a:srgbClr val="3D1254"/>
                </a:solidFill>
                <a:latin typeface="Glacial Indifference Bold"/>
              </a:rPr>
              <a:t>Acting/Intervening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"/>
              </a:rPr>
              <a:t>Apologise.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 Bold"/>
              </a:rPr>
              <a:t>Low quality</a:t>
            </a:r>
            <a:r>
              <a:rPr lang="en-US" sz="2811">
                <a:solidFill>
                  <a:srgbClr val="3D1254"/>
                </a:solidFill>
                <a:latin typeface="Glacial Indifference"/>
              </a:rPr>
              <a:t> apologies (rushed, insincere, dismissive) can lead to further relationship deterioration.</a:t>
            </a:r>
          </a:p>
          <a:p>
            <a:pPr algn="l">
              <a:lnSpc>
                <a:spcPts val="4976"/>
              </a:lnSpc>
            </a:pPr>
            <a:r>
              <a:rPr lang="en-US" sz="2811">
                <a:solidFill>
                  <a:srgbClr val="3D1254"/>
                </a:solidFill>
                <a:latin typeface="Glacial Indifference Bold"/>
              </a:rPr>
              <a:t>Reviewing/Analysing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"/>
              </a:rPr>
              <a:t>Scrutinise own efforts made to repair the relationship and their effects.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"/>
              </a:rPr>
              <a:t>what else is needed to restore the relationship.</a:t>
            </a:r>
          </a:p>
          <a:p>
            <a:pPr marL="607015" lvl="1" indent="-303507" algn="l">
              <a:lnSpc>
                <a:spcPts val="4976"/>
              </a:lnSpc>
              <a:buFont typeface="Arial"/>
              <a:buChar char="•"/>
            </a:pPr>
            <a:r>
              <a:rPr lang="en-US" sz="2811">
                <a:solidFill>
                  <a:srgbClr val="3D1254"/>
                </a:solidFill>
                <a:latin typeface="Glacial Indifference"/>
              </a:rPr>
              <a:t>Self-analyse and collaborate analysis is required.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225470" y="2694761"/>
            <a:ext cx="4033830" cy="5518236"/>
          </a:xfrm>
          <a:custGeom>
            <a:avLst/>
            <a:gdLst/>
            <a:ahLst/>
            <a:cxnLst/>
            <a:rect l="l" t="t" r="r" b="b"/>
            <a:pathLst>
              <a:path w="4033830" h="5518236">
                <a:moveTo>
                  <a:pt x="0" y="0"/>
                </a:moveTo>
                <a:lnTo>
                  <a:pt x="4033830" y="0"/>
                </a:lnTo>
                <a:lnTo>
                  <a:pt x="4033830" y="5518236"/>
                </a:lnTo>
                <a:lnTo>
                  <a:pt x="0" y="551823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943184"/>
            <a:ext cx="13455055" cy="2597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960"/>
              </a:lnSpc>
              <a:spcBef>
                <a:spcPct val="0"/>
              </a:spcBef>
            </a:pPr>
            <a:r>
              <a:rPr lang="en-US" sz="1400">
                <a:solidFill>
                  <a:srgbClr val="000000"/>
                </a:solidFill>
                <a:latin typeface="Poppins"/>
              </a:rPr>
              <a:t>Watkins Jr, C. E. (2021). Rupture and rupture repair in clinical supervision: some thoughts and steps along the way. The Clinical Supervisor, 40(2), 321-344.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607153" y="-2003892"/>
            <a:ext cx="13430805" cy="13430805"/>
            <a:chOff x="0" y="0"/>
            <a:chExt cx="812800" cy="8128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CCE0E5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>
            <a:spLocks noGrp="1"/>
          </p:cNvSpPr>
          <p:nvPr>
            <p:ph type="title" idx="4294967295"/>
          </p:nvPr>
        </p:nvSpPr>
        <p:spPr>
          <a:xfrm>
            <a:off x="7329509" y="4189401"/>
            <a:ext cx="3986092" cy="92992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754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388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Discussion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336134" y="5930290"/>
            <a:ext cx="5615732" cy="4114800"/>
          </a:xfrm>
          <a:custGeom>
            <a:avLst/>
            <a:gdLst/>
            <a:ahLst/>
            <a:cxnLst/>
            <a:rect l="l" t="t" r="r" b="b"/>
            <a:pathLst>
              <a:path w="5615732" h="4114800">
                <a:moveTo>
                  <a:pt x="0" y="0"/>
                </a:moveTo>
                <a:lnTo>
                  <a:pt x="5615732" y="0"/>
                </a:lnTo>
                <a:lnTo>
                  <a:pt x="561573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Box 3"/>
          <p:cNvSpPr txBox="1">
            <a:spLocks noGrp="1"/>
          </p:cNvSpPr>
          <p:nvPr>
            <p:ph type="title" idx="4294967295"/>
          </p:nvPr>
        </p:nvSpPr>
        <p:spPr>
          <a:xfrm>
            <a:off x="3231187" y="606478"/>
            <a:ext cx="11825626" cy="19062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49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What makes a healthy relationship?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3618177"/>
            <a:ext cx="16230600" cy="1849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5"/>
              </a:lnSpc>
            </a:pPr>
            <a:r>
              <a:rPr lang="en-US" sz="4319" dirty="0">
                <a:solidFill>
                  <a:srgbClr val="3D1254"/>
                </a:solidFill>
                <a:latin typeface="Glacial Indifference"/>
              </a:rPr>
              <a:t>Before we start, can everyone take a minute to think about what </a:t>
            </a:r>
            <a:r>
              <a:rPr lang="en-US" sz="4319" dirty="0">
                <a:solidFill>
                  <a:srgbClr val="3D1254"/>
                </a:solidFill>
                <a:latin typeface="Glacial Indifference Bold"/>
              </a:rPr>
              <a:t>nature/features</a:t>
            </a:r>
            <a:r>
              <a:rPr lang="en-US" sz="4319" dirty="0">
                <a:solidFill>
                  <a:srgbClr val="3D1254"/>
                </a:solidFill>
                <a:latin typeface="Glacial Indifference"/>
              </a:rPr>
              <a:t> make a </a:t>
            </a:r>
            <a:r>
              <a:rPr lang="en-US" sz="4319" dirty="0">
                <a:solidFill>
                  <a:srgbClr val="3D1254"/>
                </a:solidFill>
                <a:latin typeface="Glacial Indifference Bold"/>
              </a:rPr>
              <a:t>healthy (professional) relationship</a:t>
            </a:r>
            <a:r>
              <a:rPr lang="en-US" sz="4319" dirty="0">
                <a:solidFill>
                  <a:srgbClr val="3D1254"/>
                </a:solidFill>
                <a:latin typeface="Glacial Indifference"/>
              </a:rPr>
              <a:t>?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4290680" y="514981"/>
            <a:ext cx="9706639" cy="1122688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8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What is Rupture?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3353278" y="2659744"/>
            <a:ext cx="11581444" cy="4729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45"/>
              </a:lnSpc>
            </a:pPr>
            <a:r>
              <a:rPr lang="en-US" sz="4319">
                <a:solidFill>
                  <a:srgbClr val="3D1254"/>
                </a:solidFill>
                <a:latin typeface="Glacial Indifference"/>
              </a:rPr>
              <a:t>Rupture can be defined as a </a:t>
            </a:r>
            <a:r>
              <a:rPr lang="en-US" sz="4319">
                <a:solidFill>
                  <a:srgbClr val="3D1254"/>
                </a:solidFill>
                <a:latin typeface="Glacial Indifference Bold"/>
              </a:rPr>
              <a:t>breakdown</a:t>
            </a:r>
            <a:r>
              <a:rPr lang="en-US" sz="4319">
                <a:solidFill>
                  <a:srgbClr val="3D1254"/>
                </a:solidFill>
                <a:latin typeface="Glacial Indifference"/>
              </a:rPr>
              <a:t>, </a:t>
            </a:r>
            <a:r>
              <a:rPr lang="en-US" sz="4319">
                <a:solidFill>
                  <a:srgbClr val="3D1254"/>
                </a:solidFill>
                <a:latin typeface="Glacial Indifference Bold"/>
              </a:rPr>
              <a:t>tension</a:t>
            </a:r>
            <a:r>
              <a:rPr lang="en-US" sz="4319">
                <a:solidFill>
                  <a:srgbClr val="3D1254"/>
                </a:solidFill>
                <a:latin typeface="Glacial Indifference"/>
              </a:rPr>
              <a:t> or </a:t>
            </a:r>
            <a:r>
              <a:rPr lang="en-US" sz="4319">
                <a:solidFill>
                  <a:srgbClr val="3D1254"/>
                </a:solidFill>
                <a:latin typeface="Glacial Indifference Bold"/>
              </a:rPr>
              <a:t>tear</a:t>
            </a:r>
            <a:r>
              <a:rPr lang="en-US" sz="4319">
                <a:solidFill>
                  <a:srgbClr val="3D1254"/>
                </a:solidFill>
                <a:latin typeface="Glacial Indifference"/>
              </a:rPr>
              <a:t> in the </a:t>
            </a:r>
            <a:r>
              <a:rPr lang="en-US" sz="4319">
                <a:solidFill>
                  <a:srgbClr val="3D1254"/>
                </a:solidFill>
                <a:latin typeface="Glacial Indifference Bold"/>
              </a:rPr>
              <a:t>mentor-mentee relationship</a:t>
            </a:r>
            <a:r>
              <a:rPr lang="en-US" sz="4319">
                <a:solidFill>
                  <a:srgbClr val="3D1254"/>
                </a:solidFill>
                <a:latin typeface="Glacial Indifference"/>
              </a:rPr>
              <a:t>, which can cause the quality of the working relationship to be </a:t>
            </a:r>
            <a:r>
              <a:rPr lang="en-US" sz="4319">
                <a:solidFill>
                  <a:srgbClr val="3D1254"/>
                </a:solidFill>
                <a:latin typeface="Glacial Indifference Bold"/>
              </a:rPr>
              <a:t>adversely affected</a:t>
            </a:r>
            <a:r>
              <a:rPr lang="en-US" sz="4319">
                <a:solidFill>
                  <a:srgbClr val="3D1254"/>
                </a:solidFill>
                <a:latin typeface="Glacial Indifference"/>
              </a:rPr>
              <a:t> (Safran et al., 2009; Talbot et al., 2019).</a:t>
            </a:r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477696"/>
            <a:ext cx="9905952" cy="6426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4"/>
              </a:lnSpc>
            </a:pPr>
            <a:r>
              <a:rPr lang="en-US" sz="991">
                <a:solidFill>
                  <a:srgbClr val="000000"/>
                </a:solidFill>
                <a:latin typeface="Poppins"/>
              </a:rPr>
              <a:t>Safran, J. D., Muran, J. C., &amp; Proskurov, B. (2009). Alliance, negotiation, and rupture resolution (pp. 201-225). Humana Press.</a:t>
            </a:r>
          </a:p>
          <a:p>
            <a:pPr algn="l">
              <a:lnSpc>
                <a:spcPts val="1754"/>
              </a:lnSpc>
            </a:pPr>
            <a:r>
              <a:rPr lang="en-US" sz="991">
                <a:solidFill>
                  <a:srgbClr val="000000"/>
                </a:solidFill>
                <a:latin typeface="Poppins"/>
              </a:rPr>
              <a:t>Talbot, C., Ostiguy-Pion, R., Painchaud, E., Lafrance, C., &amp; Descôteaux, J. (2019). Detecting alliance ruptures: the effects of the therapist's experience, attachment, empathy and countertransference management skills. Research in psychotherapy (Milano), 22(1), 325. https://doi.org/10.4081/ripppo.2019.325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3838775" y="506247"/>
            <a:ext cx="10610450" cy="1926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Have you experienced a Rupture?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3505805"/>
            <a:ext cx="16230600" cy="51128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02"/>
              </a:lnSpc>
            </a:pPr>
            <a:r>
              <a:rPr lang="en-US" sz="4634">
                <a:solidFill>
                  <a:srgbClr val="3D1254"/>
                </a:solidFill>
                <a:latin typeface="Glacial Indifference Bold"/>
              </a:rPr>
              <a:t>Rupture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 may be an unfamiliar word</a:t>
            </a:r>
            <a:r>
              <a:rPr lang="en-US" sz="4634">
                <a:solidFill>
                  <a:srgbClr val="3D1254"/>
                </a:solidFill>
                <a:latin typeface="Glacial Indifference Bold"/>
              </a:rPr>
              <a:t> but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 the experience isn’t unfamiliar.</a:t>
            </a:r>
          </a:p>
          <a:p>
            <a:pPr algn="ctr">
              <a:lnSpc>
                <a:spcPts val="8202"/>
              </a:lnSpc>
            </a:pPr>
            <a:r>
              <a:rPr lang="en-US" sz="4634">
                <a:solidFill>
                  <a:srgbClr val="3D1254"/>
                </a:solidFill>
                <a:latin typeface="Glacial Indifference"/>
              </a:rPr>
              <a:t>Has anyone here ever experienced a relationship </a:t>
            </a:r>
            <a:r>
              <a:rPr lang="en-US" sz="4634">
                <a:solidFill>
                  <a:srgbClr val="3D1254"/>
                </a:solidFill>
                <a:latin typeface="Glacial Indifference Bold"/>
              </a:rPr>
              <a:t>rupture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? </a:t>
            </a:r>
          </a:p>
          <a:p>
            <a:pPr algn="ctr">
              <a:lnSpc>
                <a:spcPts val="8202"/>
              </a:lnSpc>
            </a:pPr>
            <a:endParaRPr lang="en-US" sz="4634">
              <a:solidFill>
                <a:srgbClr val="3D1254"/>
              </a:solidFill>
              <a:latin typeface="Glacial Indifference"/>
            </a:endParaRPr>
          </a:p>
          <a:p>
            <a:pPr algn="ctr">
              <a:lnSpc>
                <a:spcPts val="8202"/>
              </a:lnSpc>
            </a:pPr>
            <a:r>
              <a:rPr lang="en-US" sz="4634">
                <a:solidFill>
                  <a:srgbClr val="3D1254"/>
                </a:solidFill>
                <a:latin typeface="Glacial Indifference"/>
              </a:rPr>
              <a:t>What does it feel like when there is a </a:t>
            </a:r>
            <a:r>
              <a:rPr lang="en-US" sz="4634">
                <a:solidFill>
                  <a:srgbClr val="3D1254"/>
                </a:solidFill>
                <a:latin typeface="Glacial Indifference Bold"/>
              </a:rPr>
              <a:t>rupture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 in a relationship?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>
            <a:spLocks noGrp="1"/>
          </p:cNvSpPr>
          <p:nvPr>
            <p:ph type="title" idx="4294967295"/>
          </p:nvPr>
        </p:nvSpPr>
        <p:spPr>
          <a:xfrm>
            <a:off x="4612681" y="340105"/>
            <a:ext cx="9062638" cy="1926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Possible sources of Rupture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028700" y="2641841"/>
            <a:ext cx="10113386" cy="66164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88"/>
              </a:lnSpc>
            </a:pPr>
            <a:r>
              <a:rPr lang="en-US" sz="3134">
                <a:solidFill>
                  <a:srgbClr val="3D1254"/>
                </a:solidFill>
                <a:latin typeface="Glacial Indifference Bold"/>
              </a:rPr>
              <a:t>Miscommunication/Mismatched expectations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Time commitments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Quality of feedback</a:t>
            </a:r>
          </a:p>
          <a:p>
            <a:pPr algn="l">
              <a:lnSpc>
                <a:spcPts val="4388"/>
              </a:lnSpc>
            </a:pPr>
            <a:r>
              <a:rPr lang="en-US" sz="3134">
                <a:solidFill>
                  <a:srgbClr val="3D1254"/>
                </a:solidFill>
                <a:latin typeface="Glacial Indifference Bold"/>
              </a:rPr>
              <a:t>Issues related to race/ethnicity/culture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Ignorance of issues related to race/ethnicity/culture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Discrimination/bias</a:t>
            </a:r>
          </a:p>
          <a:p>
            <a:pPr algn="l">
              <a:lnSpc>
                <a:spcPts val="4388"/>
              </a:lnSpc>
            </a:pPr>
            <a:r>
              <a:rPr lang="en-US" sz="3134">
                <a:solidFill>
                  <a:srgbClr val="3D1254"/>
                </a:solidFill>
                <a:latin typeface="Glacial Indifference Bold"/>
              </a:rPr>
              <a:t>Normally developing conflicts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Arguments that can lead to miscommunication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Cancelled meetings</a:t>
            </a:r>
          </a:p>
          <a:p>
            <a:pPr algn="l">
              <a:lnSpc>
                <a:spcPts val="4388"/>
              </a:lnSpc>
            </a:pPr>
            <a:r>
              <a:rPr lang="en-US" sz="3134">
                <a:solidFill>
                  <a:srgbClr val="3D1254"/>
                </a:solidFill>
                <a:latin typeface="Glacial Indifference Bold"/>
              </a:rPr>
              <a:t>Problems of interpersonal dynamics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Personality differences</a:t>
            </a:r>
          </a:p>
          <a:p>
            <a:pPr marL="676735" lvl="1" indent="-338367" algn="l">
              <a:lnSpc>
                <a:spcPts val="4388"/>
              </a:lnSpc>
              <a:buFont typeface="Arial"/>
              <a:buChar char="•"/>
            </a:pPr>
            <a:r>
              <a:rPr lang="en-US" sz="3134">
                <a:solidFill>
                  <a:srgbClr val="3D1254"/>
                </a:solidFill>
                <a:latin typeface="Glacial Indifference"/>
              </a:rPr>
              <a:t>Different views on a topic</a:t>
            </a:r>
          </a:p>
        </p:txBody>
      </p:sp>
      <p:sp>
        <p:nvSpPr>
          <p:cNvPr id="8" name="TextBox 8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10051615"/>
            <a:ext cx="15893698" cy="204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4"/>
              </a:lnSpc>
            </a:pPr>
            <a:r>
              <a:rPr lang="en-US" sz="991">
                <a:solidFill>
                  <a:srgbClr val="000000"/>
                </a:solidFill>
                <a:latin typeface="Poppins"/>
              </a:rPr>
              <a:t>SWatkins Jr, C. E., Hook, J. N., DeBlaere, C., Davis, D. E., Van Tongeren, D. R., Owen, J., &amp; Callahan, J. L. (2019). Humility, ruptures, and rupture repair in clinical supervision: A simple conceptual clarification and extension. The Clinical Supervisor, 38(2), 281-300.</a:t>
            </a:r>
          </a:p>
        </p:txBody>
      </p:sp>
      <p:grpSp>
        <p:nvGrpSpPr>
          <p:cNvPr id="3" name="Group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10650573" y="2266339"/>
            <a:ext cx="6608727" cy="6991961"/>
            <a:chOff x="0" y="0"/>
            <a:chExt cx="8811635" cy="9322615"/>
          </a:xfrm>
        </p:grpSpPr>
        <p:sp>
          <p:nvSpPr>
            <p:cNvPr id="4" name="Freeform 4"/>
            <p:cNvSpPr/>
            <p:nvPr/>
          </p:nvSpPr>
          <p:spPr>
            <a:xfrm>
              <a:off x="6706033" y="0"/>
              <a:ext cx="928458" cy="1459266"/>
            </a:xfrm>
            <a:custGeom>
              <a:avLst/>
              <a:gdLst/>
              <a:ahLst/>
              <a:cxnLst/>
              <a:rect l="l" t="t" r="r" b="b"/>
              <a:pathLst>
                <a:path w="928458" h="1459266">
                  <a:moveTo>
                    <a:pt x="0" y="0"/>
                  </a:moveTo>
                  <a:lnTo>
                    <a:pt x="928458" y="0"/>
                  </a:lnTo>
                  <a:lnTo>
                    <a:pt x="928458" y="1459266"/>
                  </a:lnTo>
                  <a:lnTo>
                    <a:pt x="0" y="145926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5" name="Freeform 5"/>
            <p:cNvSpPr/>
            <p:nvPr/>
          </p:nvSpPr>
          <p:spPr>
            <a:xfrm>
              <a:off x="0" y="1568376"/>
              <a:ext cx="8811635" cy="7754239"/>
            </a:xfrm>
            <a:custGeom>
              <a:avLst/>
              <a:gdLst/>
              <a:ahLst/>
              <a:cxnLst/>
              <a:rect l="l" t="t" r="r" b="b"/>
              <a:pathLst>
                <a:path w="8811635" h="7754239">
                  <a:moveTo>
                    <a:pt x="0" y="0"/>
                  </a:moveTo>
                  <a:lnTo>
                    <a:pt x="8811635" y="0"/>
                  </a:lnTo>
                  <a:lnTo>
                    <a:pt x="8811635" y="7754239"/>
                  </a:lnTo>
                  <a:lnTo>
                    <a:pt x="0" y="77542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</p:sp>
        <p:sp>
          <p:nvSpPr>
            <p:cNvPr id="6" name="Freeform 6"/>
            <p:cNvSpPr/>
            <p:nvPr/>
          </p:nvSpPr>
          <p:spPr>
            <a:xfrm>
              <a:off x="7840750" y="1050130"/>
              <a:ext cx="271301" cy="1492153"/>
            </a:xfrm>
            <a:custGeom>
              <a:avLst/>
              <a:gdLst/>
              <a:ahLst/>
              <a:cxnLst/>
              <a:rect l="l" t="t" r="r" b="b"/>
              <a:pathLst>
                <a:path w="271301" h="1492153">
                  <a:moveTo>
                    <a:pt x="0" y="0"/>
                  </a:moveTo>
                  <a:lnTo>
                    <a:pt x="271301" y="0"/>
                  </a:lnTo>
                  <a:lnTo>
                    <a:pt x="271301" y="1492154"/>
                  </a:lnTo>
                  <a:lnTo>
                    <a:pt x="0" y="149215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3725512" y="4987861"/>
            <a:ext cx="3533788" cy="4270439"/>
          </a:xfrm>
          <a:custGeom>
            <a:avLst/>
            <a:gdLst/>
            <a:ahLst/>
            <a:cxnLst/>
            <a:rect l="l" t="t" r="r" b="b"/>
            <a:pathLst>
              <a:path w="3533788" h="4270439">
                <a:moveTo>
                  <a:pt x="0" y="0"/>
                </a:moveTo>
                <a:lnTo>
                  <a:pt x="3533788" y="0"/>
                </a:lnTo>
                <a:lnTo>
                  <a:pt x="3533788" y="4270439"/>
                </a:lnTo>
                <a:lnTo>
                  <a:pt x="0" y="42704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028700" y="4987861"/>
            <a:ext cx="4385560" cy="4270439"/>
          </a:xfrm>
          <a:custGeom>
            <a:avLst/>
            <a:gdLst/>
            <a:ahLst/>
            <a:cxnLst/>
            <a:rect l="l" t="t" r="r" b="b"/>
            <a:pathLst>
              <a:path w="4385560" h="4270439">
                <a:moveTo>
                  <a:pt x="0" y="0"/>
                </a:moveTo>
                <a:lnTo>
                  <a:pt x="4385560" y="0"/>
                </a:lnTo>
                <a:lnTo>
                  <a:pt x="4385560" y="4270439"/>
                </a:lnTo>
                <a:lnTo>
                  <a:pt x="0" y="4270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4374556" y="416988"/>
            <a:ext cx="9538888" cy="19262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What does Rupture look like?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3792517" y="4008318"/>
            <a:ext cx="10702966" cy="2356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34"/>
              </a:lnSpc>
            </a:pPr>
            <a:r>
              <a:rPr lang="en-US" sz="4634">
                <a:solidFill>
                  <a:srgbClr val="3D1254"/>
                </a:solidFill>
                <a:latin typeface="Glacial Indifference"/>
              </a:rPr>
              <a:t>Rupture can be categorised into </a:t>
            </a:r>
            <a:r>
              <a:rPr lang="en-US" sz="4634">
                <a:solidFill>
                  <a:srgbClr val="3D1254"/>
                </a:solidFill>
                <a:latin typeface="Glacial Indifference Bold"/>
              </a:rPr>
              <a:t>two 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types of </a:t>
            </a:r>
            <a:r>
              <a:rPr lang="en-US" sz="4634">
                <a:solidFill>
                  <a:srgbClr val="3D1254"/>
                </a:solidFill>
                <a:latin typeface="Glacial Indifference Bold"/>
              </a:rPr>
              <a:t>reactions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:</a:t>
            </a:r>
          </a:p>
          <a:p>
            <a:pPr algn="ctr">
              <a:lnSpc>
                <a:spcPts val="4634"/>
              </a:lnSpc>
            </a:pPr>
            <a:endParaRPr lang="en-US" sz="4634">
              <a:solidFill>
                <a:srgbClr val="3D1254"/>
              </a:solidFill>
              <a:latin typeface="Glacial Indifference"/>
            </a:endParaRPr>
          </a:p>
          <a:p>
            <a:pPr algn="ctr">
              <a:lnSpc>
                <a:spcPts val="4634"/>
              </a:lnSpc>
            </a:pPr>
            <a:r>
              <a:rPr lang="en-US" sz="4634">
                <a:solidFill>
                  <a:srgbClr val="3D1254"/>
                </a:solidFill>
                <a:latin typeface="Glacial Indifference Bold"/>
              </a:rPr>
              <a:t>Confrontation </a:t>
            </a:r>
            <a:r>
              <a:rPr lang="en-US" sz="4634">
                <a:solidFill>
                  <a:srgbClr val="3D1254"/>
                </a:solidFill>
                <a:latin typeface="Glacial Indifference"/>
              </a:rPr>
              <a:t>or </a:t>
            </a:r>
            <a:r>
              <a:rPr lang="en-US" sz="4634">
                <a:solidFill>
                  <a:srgbClr val="3D1254"/>
                </a:solidFill>
                <a:latin typeface="Glacial Indifference Bold"/>
              </a:rPr>
              <a:t>Withdrawal</a:t>
            </a:r>
          </a:p>
        </p:txBody>
      </p:sp>
      <p:sp>
        <p:nvSpPr>
          <p:cNvPr id="6" name="TextBox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644384"/>
            <a:ext cx="9977390" cy="4235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754"/>
              </a:lnSpc>
            </a:pPr>
            <a:r>
              <a:rPr lang="en-US" sz="991">
                <a:solidFill>
                  <a:srgbClr val="000000"/>
                </a:solidFill>
                <a:latin typeface="Poppins"/>
              </a:rPr>
              <a:t>Newhill, C. E., Safran, J. D., &amp; Muran, J. C. (2003). Negotiating the therapeutic alliance: A relational treatment guide. Guilford Press.</a:t>
            </a:r>
          </a:p>
          <a:p>
            <a:pPr algn="l">
              <a:lnSpc>
                <a:spcPts val="1754"/>
              </a:lnSpc>
            </a:pPr>
            <a:r>
              <a:rPr lang="en-US" sz="991">
                <a:solidFill>
                  <a:srgbClr val="000000"/>
                </a:solidFill>
                <a:latin typeface="Poppins"/>
              </a:rPr>
              <a:t>Watkins Jr, C. E. (2019). Ruptures in the supervisory alliance. Supervision in psychiatric practice: Practical approaches across venues and providers, 299-304.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4"/>
          <p:cNvSpPr txBox="1">
            <a:spLocks noGrp="1"/>
          </p:cNvSpPr>
          <p:nvPr>
            <p:ph type="title" idx="4294967295"/>
          </p:nvPr>
        </p:nvSpPr>
        <p:spPr>
          <a:xfrm>
            <a:off x="5326755" y="514985"/>
            <a:ext cx="7634490" cy="11226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Confrontation</a:t>
            </a:r>
          </a:p>
        </p:txBody>
      </p:sp>
      <p:sp>
        <p:nvSpPr>
          <p:cNvPr id="2" name="TextBox 2"/>
          <p:cNvSpPr txBox="1"/>
          <p:nvPr/>
        </p:nvSpPr>
        <p:spPr>
          <a:xfrm>
            <a:off x="1028700" y="2870099"/>
            <a:ext cx="11494592" cy="42801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8"/>
              </a:lnSpc>
            </a:pPr>
            <a:r>
              <a:rPr lang="en-US" sz="4903">
                <a:solidFill>
                  <a:srgbClr val="3D1254"/>
                </a:solidFill>
                <a:latin typeface="Glacial Indifference"/>
              </a:rPr>
              <a:t>Confrontation is defined as movements </a:t>
            </a:r>
            <a:r>
              <a:rPr lang="en-US" sz="4903">
                <a:solidFill>
                  <a:srgbClr val="3D1254"/>
                </a:solidFill>
                <a:latin typeface="Glacial Indifference Bold"/>
              </a:rPr>
              <a:t>against</a:t>
            </a:r>
            <a:r>
              <a:rPr lang="en-US" sz="4903">
                <a:solidFill>
                  <a:srgbClr val="3D1254"/>
                </a:solidFill>
                <a:latin typeface="Glacial Indifference"/>
              </a:rPr>
              <a:t> the other by expressing </a:t>
            </a:r>
            <a:r>
              <a:rPr lang="en-US" sz="4903">
                <a:solidFill>
                  <a:srgbClr val="3D1254"/>
                </a:solidFill>
                <a:latin typeface="Glacial Indifference Bold"/>
              </a:rPr>
              <a:t>anger</a:t>
            </a:r>
            <a:r>
              <a:rPr lang="en-US" sz="4903">
                <a:solidFill>
                  <a:srgbClr val="3D1254"/>
                </a:solidFill>
                <a:latin typeface="Glacial Indifference"/>
              </a:rPr>
              <a:t> or </a:t>
            </a:r>
            <a:r>
              <a:rPr lang="en-US" sz="4903">
                <a:solidFill>
                  <a:srgbClr val="3D1254"/>
                </a:solidFill>
                <a:latin typeface="Glacial Indifference Bold"/>
              </a:rPr>
              <a:t>dissatisfaction</a:t>
            </a:r>
            <a:r>
              <a:rPr lang="en-US" sz="4903">
                <a:solidFill>
                  <a:srgbClr val="3D1254"/>
                </a:solidFill>
                <a:latin typeface="Glacial Indifference"/>
              </a:rPr>
              <a:t> in a non-collaborative manner or through </a:t>
            </a:r>
            <a:r>
              <a:rPr lang="en-US" sz="4903">
                <a:solidFill>
                  <a:srgbClr val="3D1254"/>
                </a:solidFill>
                <a:latin typeface="Glacial Indifference Bold"/>
              </a:rPr>
              <a:t>pressure</a:t>
            </a:r>
            <a:r>
              <a:rPr lang="en-US" sz="4903">
                <a:solidFill>
                  <a:srgbClr val="3D1254"/>
                </a:solidFill>
                <a:latin typeface="Glacial Indifference"/>
              </a:rPr>
              <a:t> and </a:t>
            </a:r>
            <a:r>
              <a:rPr lang="en-US" sz="4903">
                <a:solidFill>
                  <a:srgbClr val="3D1254"/>
                </a:solidFill>
                <a:latin typeface="Glacial Indifference Bold"/>
              </a:rPr>
              <a:t>control.</a:t>
            </a:r>
            <a:r>
              <a:rPr lang="en-US" sz="4903">
                <a:solidFill>
                  <a:srgbClr val="3D1254"/>
                </a:solidFill>
                <a:latin typeface="Glacial Indifference"/>
              </a:rPr>
              <a:t> </a:t>
            </a:r>
          </a:p>
        </p:txBody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450705"/>
            <a:ext cx="15027757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Eubanks-Carter, C. F., Muran, J. C., &amp; Safran, J. D. (2014). Rupture resolution rating system (3RS): Manual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Muran, J. C., Eubanks, C. F., &amp; Samstag, L. W. (2021). One more time with less jargon: An introduction to “Rupture Repair in Practice”. Journal of Clinical Psychology, 77(2), 361-368.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Talbot, C., Ostiguy-Pion, R., Painchaud, E., Lafrance, C., &amp; Descôteaux, J. (2019). Detecting alliance ruptures: the effects of the therapist’s experience, attachment, empathy and countertransference management skills. Research in Psychotherapy: Psychopathology, Process, and Outcome, 22(1)..</a:t>
            </a:r>
          </a:p>
        </p:txBody>
      </p:sp>
      <p:sp>
        <p:nvSpPr>
          <p:cNvPr id="3" name="Freeform 3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2189739" y="3784939"/>
            <a:ext cx="5069561" cy="3092432"/>
          </a:xfrm>
          <a:custGeom>
            <a:avLst/>
            <a:gdLst/>
            <a:ahLst/>
            <a:cxnLst/>
            <a:rect l="l" t="t" r="r" b="b"/>
            <a:pathLst>
              <a:path w="5069561" h="3092432">
                <a:moveTo>
                  <a:pt x="0" y="0"/>
                </a:moveTo>
                <a:lnTo>
                  <a:pt x="5069561" y="0"/>
                </a:lnTo>
                <a:lnTo>
                  <a:pt x="5069561" y="3092432"/>
                </a:lnTo>
                <a:lnTo>
                  <a:pt x="0" y="30924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1469231" y="589458"/>
            <a:ext cx="15349538" cy="973734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549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55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Confrontation Rupture Markers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999783"/>
            <a:ext cx="16230600" cy="69446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Hostile complaints about the mentor, mentee or mentoring.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Hostile complaints about the mentoring schedule/agreement.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Hostile complaints about the mentoring activities.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Hostile complaints about the the progress or lack of progress within the mentoring.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Mentee tries to pressure/control their mentor or mentoring.</a:t>
            </a:r>
          </a:p>
          <a:p>
            <a:pPr marL="849450" lvl="1" indent="-424725" algn="l">
              <a:lnSpc>
                <a:spcPts val="6963"/>
              </a:lnSpc>
              <a:buFont typeface="Arial"/>
              <a:buChar char="•"/>
            </a:pPr>
            <a:r>
              <a:rPr lang="en-US" sz="3934">
                <a:solidFill>
                  <a:srgbClr val="3D1254"/>
                </a:solidFill>
                <a:latin typeface="Glacial Indifference"/>
              </a:rPr>
              <a:t>Mentor or mentee rejects mentoring.</a:t>
            </a:r>
          </a:p>
          <a:p>
            <a:pPr algn="l">
              <a:lnSpc>
                <a:spcPts val="6963"/>
              </a:lnSpc>
            </a:pPr>
            <a:endParaRPr lang="en-US" sz="3934">
              <a:solidFill>
                <a:srgbClr val="3D1254"/>
              </a:solidFill>
              <a:latin typeface="Glacial Indifference"/>
            </a:endParaRPr>
          </a:p>
        </p:txBody>
      </p:sp>
      <p:sp>
        <p:nvSpPr>
          <p:cNvPr id="4" name="TextBox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450705"/>
            <a:ext cx="15027757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Eubanks-Carter, C. F., Muran, J. C., &amp; Safran, J. D. (2014). Rupture resolution rating system (3RS): Manual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Muran, J. C., Eubanks, C. F., &amp; Samstag, L. W. (2021). One more time with less jargon: An introduction to “Rupture Repair in Practice”. Journal of Clinical Psychology, 77(2), 361-368.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Talbot, C., Ostiguy-Pion, R., Painchaud, E., Lafrance, C., &amp; Descôteaux, J. (2019). Detecting alliance ruptures: the effects of the therapist’s experience, attachment, empathy and countertransference management skills. Research in Psychotherapy: Psychopathology, Process, and Outcome, 22(1)..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>
            <a:spLocks noGrp="1"/>
          </p:cNvSpPr>
          <p:nvPr>
            <p:ph type="title" idx="4294967295"/>
          </p:nvPr>
        </p:nvSpPr>
        <p:spPr>
          <a:xfrm>
            <a:off x="5799885" y="514985"/>
            <a:ext cx="6688230" cy="112268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856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3D1254"/>
                </a:solidFill>
                <a:effectLst/>
                <a:uLnTx/>
                <a:uFillTx/>
                <a:latin typeface="Alfa Slab One"/>
                <a:ea typeface="+mn-ea"/>
                <a:cs typeface="+mn-cs"/>
              </a:rPr>
              <a:t>Withdrawal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2863405"/>
            <a:ext cx="11310257" cy="42934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672"/>
              </a:lnSpc>
            </a:pPr>
            <a:r>
              <a:rPr lang="en-US" sz="4899">
                <a:solidFill>
                  <a:srgbClr val="3D1254"/>
                </a:solidFill>
                <a:latin typeface="Glacial Indifference"/>
              </a:rPr>
              <a:t>Withdrawal is defined as movements </a:t>
            </a:r>
            <a:r>
              <a:rPr lang="en-US" sz="4899">
                <a:solidFill>
                  <a:srgbClr val="3D1254"/>
                </a:solidFill>
                <a:latin typeface="Glacial Indifference Bold"/>
              </a:rPr>
              <a:t>away</a:t>
            </a:r>
            <a:r>
              <a:rPr lang="en-US" sz="4899">
                <a:solidFill>
                  <a:srgbClr val="3D1254"/>
                </a:solidFill>
                <a:latin typeface="Glacial Indifference"/>
              </a:rPr>
              <a:t> from the other by moving towards </a:t>
            </a:r>
            <a:r>
              <a:rPr lang="en-US" sz="4899">
                <a:solidFill>
                  <a:srgbClr val="3D1254"/>
                </a:solidFill>
                <a:latin typeface="Glacial Indifference Bold"/>
              </a:rPr>
              <a:t>isolation</a:t>
            </a:r>
            <a:r>
              <a:rPr lang="en-US" sz="4899">
                <a:solidFill>
                  <a:srgbClr val="3D1254"/>
                </a:solidFill>
                <a:latin typeface="Glacial Indifference"/>
              </a:rPr>
              <a:t>, such as </a:t>
            </a:r>
            <a:r>
              <a:rPr lang="en-US" sz="4899">
                <a:solidFill>
                  <a:srgbClr val="3D1254"/>
                </a:solidFill>
                <a:latin typeface="Glacial Indifference Bold"/>
              </a:rPr>
              <a:t>going silent</a:t>
            </a:r>
            <a:r>
              <a:rPr lang="en-US" sz="4899">
                <a:solidFill>
                  <a:srgbClr val="3D1254"/>
                </a:solidFill>
                <a:latin typeface="Glacial Indifference"/>
              </a:rPr>
              <a:t> or </a:t>
            </a:r>
            <a:r>
              <a:rPr lang="en-US" sz="4899">
                <a:solidFill>
                  <a:srgbClr val="3D1254"/>
                </a:solidFill>
                <a:latin typeface="Glacial Indifference Bold"/>
              </a:rPr>
              <a:t>pivoting away</a:t>
            </a:r>
            <a:r>
              <a:rPr lang="en-US" sz="4899">
                <a:solidFill>
                  <a:srgbClr val="3D1254"/>
                </a:solidFill>
                <a:latin typeface="Glacial Indifference"/>
              </a:rPr>
              <a:t> with another topic.</a:t>
            </a:r>
          </a:p>
        </p:txBody>
      </p:sp>
      <p:sp>
        <p:nvSpPr>
          <p:cNvPr id="4" name="Freeform 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4025616" y="2306935"/>
            <a:ext cx="3233684" cy="5673130"/>
          </a:xfrm>
          <a:custGeom>
            <a:avLst/>
            <a:gdLst/>
            <a:ahLst/>
            <a:cxnLst/>
            <a:rect l="l" t="t" r="r" b="b"/>
            <a:pathLst>
              <a:path w="3233684" h="5673130">
                <a:moveTo>
                  <a:pt x="0" y="0"/>
                </a:moveTo>
                <a:lnTo>
                  <a:pt x="3233684" y="0"/>
                </a:lnTo>
                <a:lnTo>
                  <a:pt x="3233684" y="5673130"/>
                </a:lnTo>
                <a:lnTo>
                  <a:pt x="0" y="567313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5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0" y="9450705"/>
            <a:ext cx="15027757" cy="836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Eubanks-Carter, C. F., Muran, J. C., &amp; Safran, J. D. (2014). Rupture resolution rating system (3RS): Manual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Muran, J. C., Eubanks, C. F., &amp; Samstag, L. W. (2021). One more time with less jargon: An introduction to “Rupture Repair in Practice”. Journal of Clinical Psychology, 77(2), 361-368.</a:t>
            </a:r>
          </a:p>
          <a:p>
            <a:pPr algn="l">
              <a:lnSpc>
                <a:spcPts val="1680"/>
              </a:lnSpc>
              <a:spcBef>
                <a:spcPct val="0"/>
              </a:spcBef>
            </a:pPr>
            <a:r>
              <a:rPr lang="en-US" sz="1200">
                <a:solidFill>
                  <a:srgbClr val="000000"/>
                </a:solidFill>
                <a:latin typeface="Poppins"/>
              </a:rPr>
              <a:t>Talbot, C., Ostiguy-Pion, R., Painchaud, E., Lafrance, C., &amp; Descôteaux, J. (2019). Detecting alliance ruptures: the effects of the therapist’s experience, attachment, empathy and countertransference management skills. Research in Psychotherapy: Psychopathology, Process, and Outcome, 22(1)..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1941</Words>
  <Application>Microsoft Office PowerPoint</Application>
  <PresentationFormat>Custom</PresentationFormat>
  <Paragraphs>110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Alfa Slab One</vt:lpstr>
      <vt:lpstr>Calibri</vt:lpstr>
      <vt:lpstr>Poppins</vt:lpstr>
      <vt:lpstr>Glacial Indifference Bold</vt:lpstr>
      <vt:lpstr>Glacial Indifference</vt:lpstr>
      <vt:lpstr>Office Theme</vt:lpstr>
      <vt:lpstr>Rupture and Repair</vt:lpstr>
      <vt:lpstr>What makes a healthy relationship?</vt:lpstr>
      <vt:lpstr>What is Rupture?</vt:lpstr>
      <vt:lpstr>Have you experienced a Rupture?</vt:lpstr>
      <vt:lpstr>Possible sources of Rupture</vt:lpstr>
      <vt:lpstr>What does Rupture look like?</vt:lpstr>
      <vt:lpstr>Confrontation</vt:lpstr>
      <vt:lpstr>Confrontation Rupture Markers</vt:lpstr>
      <vt:lpstr>Withdrawal</vt:lpstr>
      <vt:lpstr>Withdrawal Rupture Markers</vt:lpstr>
      <vt:lpstr>Rupture Repair</vt:lpstr>
      <vt:lpstr>Repairing the Ruptured Relationship</vt:lpstr>
      <vt:lpstr>Rupture/Repair Process</vt:lpstr>
      <vt:lpstr>Rupture and Repair Stages</vt:lpstr>
      <vt:lpstr>Rupture and Repair Stages</vt:lpstr>
      <vt:lpstr>Discussion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Mentoring Workshop</dc:title>
  <cp:lastModifiedBy>Sumayyah Loonat</cp:lastModifiedBy>
  <cp:revision>2</cp:revision>
  <dcterms:created xsi:type="dcterms:W3CDTF">2006-08-16T00:00:00Z</dcterms:created>
  <dcterms:modified xsi:type="dcterms:W3CDTF">2024-06-19T09:18:44Z</dcterms:modified>
  <dc:identifier>DAF5SnNwpS4</dc:identifier>
</cp:coreProperties>
</file>