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2.xml" ContentType="application/vnd.openxmlformats-officedocument.presentationml.tags+xml"/>
  <Override PartName="/ppt/tags/tag13.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Lst>
  <p:notesMasterIdLst>
    <p:notesMasterId r:id="rId43"/>
  </p:notesMasterIdLst>
  <p:handoutMasterIdLst>
    <p:handoutMasterId r:id="rId44"/>
  </p:handoutMasterIdLst>
  <p:sldIdLst>
    <p:sldId id="257" r:id="rId5"/>
    <p:sldId id="305" r:id="rId6"/>
    <p:sldId id="289" r:id="rId7"/>
    <p:sldId id="306" r:id="rId8"/>
    <p:sldId id="307" r:id="rId9"/>
    <p:sldId id="266" r:id="rId10"/>
    <p:sldId id="268" r:id="rId11"/>
    <p:sldId id="312" r:id="rId12"/>
    <p:sldId id="308" r:id="rId13"/>
    <p:sldId id="311" r:id="rId14"/>
    <p:sldId id="288" r:id="rId15"/>
    <p:sldId id="270" r:id="rId16"/>
    <p:sldId id="287" r:id="rId17"/>
    <p:sldId id="296" r:id="rId18"/>
    <p:sldId id="297" r:id="rId19"/>
    <p:sldId id="298" r:id="rId20"/>
    <p:sldId id="299" r:id="rId21"/>
    <p:sldId id="300" r:id="rId22"/>
    <p:sldId id="301" r:id="rId23"/>
    <p:sldId id="272" r:id="rId24"/>
    <p:sldId id="273" r:id="rId25"/>
    <p:sldId id="275" r:id="rId26"/>
    <p:sldId id="276" r:id="rId27"/>
    <p:sldId id="278" r:id="rId28"/>
    <p:sldId id="280" r:id="rId29"/>
    <p:sldId id="281" r:id="rId30"/>
    <p:sldId id="282" r:id="rId31"/>
    <p:sldId id="286" r:id="rId32"/>
    <p:sldId id="302" r:id="rId33"/>
    <p:sldId id="323" r:id="rId34"/>
    <p:sldId id="321" r:id="rId35"/>
    <p:sldId id="319" r:id="rId36"/>
    <p:sldId id="283" r:id="rId37"/>
    <p:sldId id="284" r:id="rId38"/>
    <p:sldId id="322" r:id="rId39"/>
    <p:sldId id="285" r:id="rId40"/>
    <p:sldId id="316" r:id="rId41"/>
    <p:sldId id="317" r:id="rId42"/>
  </p:sldIdLst>
  <p:sldSz cx="9144000" cy="5143500" type="screen16x9"/>
  <p:notesSz cx="6858000" cy="9144000"/>
  <p:custDataLst>
    <p:tags r:id="rId4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00"/>
    <a:srgbClr val="DBE1B5"/>
    <a:srgbClr val="FCFFEF"/>
    <a:srgbClr val="FDFF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76AE3B-C547-4309-865A-2205DF0B6952}" v="26" dt="2026-03-20T07:22:21.6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5979" autoAdjust="0"/>
  </p:normalViewPr>
  <p:slideViewPr>
    <p:cSldViewPr snapToGrid="0" showGuides="1">
      <p:cViewPr varScale="1">
        <p:scale>
          <a:sx n="131" d="100"/>
          <a:sy n="131" d="100"/>
        </p:scale>
        <p:origin x="792" y="114"/>
      </p:cViewPr>
      <p:guideLst>
        <p:guide orient="horz" pos="1620"/>
        <p:guide pos="2880"/>
      </p:guideLst>
    </p:cSldViewPr>
  </p:slideViewPr>
  <p:outlineViewPr>
    <p:cViewPr>
      <p:scale>
        <a:sx n="33" d="100"/>
        <a:sy n="33" d="100"/>
      </p:scale>
      <p:origin x="0" y="-34392"/>
    </p:cViewPr>
  </p:outlineViewPr>
  <p:notesTextViewPr>
    <p:cViewPr>
      <p:scale>
        <a:sx n="3" d="2"/>
        <a:sy n="3" d="2"/>
      </p:scale>
      <p:origin x="0" y="0"/>
    </p:cViewPr>
  </p:notesTextViewPr>
  <p:notesViewPr>
    <p:cSldViewPr snapToGrid="0">
      <p:cViewPr varScale="1">
        <p:scale>
          <a:sx n="48" d="100"/>
          <a:sy n="48" d="100"/>
        </p:scale>
        <p:origin x="2684" y="4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34249E-1BE0-4F61-8321-F8533249B630}"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GB"/>
        </a:p>
      </dgm:t>
    </dgm:pt>
    <dgm:pt modelId="{69E7B7D5-D6AC-464C-8AC9-FCD22B95CBBB}">
      <dgm:prSet phldrT="[Text]"/>
      <dgm:spPr/>
      <dgm:t>
        <a:bodyPr/>
        <a:lstStyle/>
        <a:p>
          <a:r>
            <a:rPr lang="en-GB" dirty="0"/>
            <a:t>Supervision structures and needs</a:t>
          </a:r>
        </a:p>
      </dgm:t>
    </dgm:pt>
    <dgm:pt modelId="{04483CA4-7A5C-4CC0-B60B-A58333697FE4}" type="parTrans" cxnId="{91F48F7E-606F-453F-979E-F06608B24FE3}">
      <dgm:prSet/>
      <dgm:spPr/>
      <dgm:t>
        <a:bodyPr/>
        <a:lstStyle/>
        <a:p>
          <a:endParaRPr lang="en-GB"/>
        </a:p>
      </dgm:t>
    </dgm:pt>
    <dgm:pt modelId="{DD376729-C229-439D-93A6-F3672E09E56B}" type="sibTrans" cxnId="{91F48F7E-606F-453F-979E-F06608B24FE3}">
      <dgm:prSet/>
      <dgm:spPr/>
      <dgm:t>
        <a:bodyPr/>
        <a:lstStyle/>
        <a:p>
          <a:endParaRPr lang="en-GB"/>
        </a:p>
      </dgm:t>
    </dgm:pt>
    <dgm:pt modelId="{753BC3C6-0BBB-4BA4-82D4-AA50D58C0666}">
      <dgm:prSet phldrT="[Text]"/>
      <dgm:spPr/>
      <dgm:t>
        <a:bodyPr/>
        <a:lstStyle/>
        <a:p>
          <a:r>
            <a:rPr lang="en-GB" dirty="0"/>
            <a:t>Service users</a:t>
          </a:r>
        </a:p>
      </dgm:t>
    </dgm:pt>
    <dgm:pt modelId="{04361B49-8055-44AB-8C44-FF79F86D7342}" type="parTrans" cxnId="{507E0270-398C-404A-BD90-177AE87E938B}">
      <dgm:prSet/>
      <dgm:spPr/>
      <dgm:t>
        <a:bodyPr/>
        <a:lstStyle/>
        <a:p>
          <a:endParaRPr lang="en-GB"/>
        </a:p>
      </dgm:t>
    </dgm:pt>
    <dgm:pt modelId="{9AD6D2ED-8068-47D0-9757-C6D2E2FE598A}" type="sibTrans" cxnId="{507E0270-398C-404A-BD90-177AE87E938B}">
      <dgm:prSet/>
      <dgm:spPr/>
      <dgm:t>
        <a:bodyPr/>
        <a:lstStyle/>
        <a:p>
          <a:endParaRPr lang="en-GB"/>
        </a:p>
      </dgm:t>
    </dgm:pt>
    <dgm:pt modelId="{290DD6AC-532B-4D01-BF6A-20CD0156ED6D}">
      <dgm:prSet phldrT="[Text]"/>
      <dgm:spPr/>
      <dgm:t>
        <a:bodyPr/>
        <a:lstStyle/>
        <a:p>
          <a:r>
            <a:rPr lang="en-GB" dirty="0"/>
            <a:t>Supervisees</a:t>
          </a:r>
        </a:p>
      </dgm:t>
    </dgm:pt>
    <dgm:pt modelId="{09FBD0BB-510B-4BCB-A0EA-E95BD652FC4B}" type="parTrans" cxnId="{520A4C18-609C-46D3-B15D-5C8F5A5B1B95}">
      <dgm:prSet/>
      <dgm:spPr/>
      <dgm:t>
        <a:bodyPr/>
        <a:lstStyle/>
        <a:p>
          <a:endParaRPr lang="en-GB"/>
        </a:p>
      </dgm:t>
    </dgm:pt>
    <dgm:pt modelId="{802251BB-451A-4B15-AF63-F19EEA2065D2}" type="sibTrans" cxnId="{520A4C18-609C-46D3-B15D-5C8F5A5B1B95}">
      <dgm:prSet/>
      <dgm:spPr/>
      <dgm:t>
        <a:bodyPr/>
        <a:lstStyle/>
        <a:p>
          <a:endParaRPr lang="en-GB"/>
        </a:p>
      </dgm:t>
    </dgm:pt>
    <dgm:pt modelId="{DDE1EFBD-EE9C-41C1-A425-F4B7CF15E497}">
      <dgm:prSet phldrT="[Text]"/>
      <dgm:spPr/>
      <dgm:t>
        <a:bodyPr/>
        <a:lstStyle/>
        <a:p>
          <a:r>
            <a:rPr lang="en-GB" dirty="0"/>
            <a:t>Supervisors</a:t>
          </a:r>
        </a:p>
      </dgm:t>
    </dgm:pt>
    <dgm:pt modelId="{C7F6DB53-78A4-484F-ABD7-124722E28639}" type="parTrans" cxnId="{24FE985D-1010-4AA6-BE82-73FD505C7C5C}">
      <dgm:prSet/>
      <dgm:spPr/>
      <dgm:t>
        <a:bodyPr/>
        <a:lstStyle/>
        <a:p>
          <a:endParaRPr lang="en-GB"/>
        </a:p>
      </dgm:t>
    </dgm:pt>
    <dgm:pt modelId="{89777DF7-1052-48B9-98CE-2A64CA5D4D24}" type="sibTrans" cxnId="{24FE985D-1010-4AA6-BE82-73FD505C7C5C}">
      <dgm:prSet/>
      <dgm:spPr/>
      <dgm:t>
        <a:bodyPr/>
        <a:lstStyle/>
        <a:p>
          <a:endParaRPr lang="en-GB"/>
        </a:p>
      </dgm:t>
    </dgm:pt>
    <dgm:pt modelId="{CF0B6870-7319-4774-A2A2-860AE0242621}">
      <dgm:prSet phldrT="[Text]"/>
      <dgm:spPr/>
      <dgm:t>
        <a:bodyPr/>
        <a:lstStyle/>
        <a:p>
          <a:r>
            <a:rPr lang="en-GB" dirty="0"/>
            <a:t>Teams/ Services</a:t>
          </a:r>
        </a:p>
      </dgm:t>
    </dgm:pt>
    <dgm:pt modelId="{1FEB7B9D-5991-4672-8044-1AF1FEFA6DF4}" type="parTrans" cxnId="{0F499A74-0337-446A-B927-C9B426F5A6C3}">
      <dgm:prSet/>
      <dgm:spPr/>
      <dgm:t>
        <a:bodyPr/>
        <a:lstStyle/>
        <a:p>
          <a:endParaRPr lang="en-GB"/>
        </a:p>
      </dgm:t>
    </dgm:pt>
    <dgm:pt modelId="{B49D84C5-7E9F-49E5-90C6-9CC72CEBE548}" type="sibTrans" cxnId="{0F499A74-0337-446A-B927-C9B426F5A6C3}">
      <dgm:prSet/>
      <dgm:spPr/>
      <dgm:t>
        <a:bodyPr/>
        <a:lstStyle/>
        <a:p>
          <a:endParaRPr lang="en-GB"/>
        </a:p>
      </dgm:t>
    </dgm:pt>
    <dgm:pt modelId="{081C60DD-54DB-4D43-8752-9A67269F0C5C}">
      <dgm:prSet phldrT="[Text]"/>
      <dgm:spPr/>
      <dgm:t>
        <a:bodyPr/>
        <a:lstStyle/>
        <a:p>
          <a:r>
            <a:rPr lang="en-GB" dirty="0"/>
            <a:t>Research</a:t>
          </a:r>
        </a:p>
      </dgm:t>
    </dgm:pt>
    <dgm:pt modelId="{72D87168-A149-4699-88D7-AF32ACCAB150}" type="parTrans" cxnId="{909006BC-9C59-4126-B39F-39A402354571}">
      <dgm:prSet/>
      <dgm:spPr/>
      <dgm:t>
        <a:bodyPr/>
        <a:lstStyle/>
        <a:p>
          <a:endParaRPr lang="en-GB"/>
        </a:p>
      </dgm:t>
    </dgm:pt>
    <dgm:pt modelId="{B4405464-A3C1-4544-9339-5A5C877BCAD2}" type="sibTrans" cxnId="{909006BC-9C59-4126-B39F-39A402354571}">
      <dgm:prSet/>
      <dgm:spPr/>
      <dgm:t>
        <a:bodyPr/>
        <a:lstStyle/>
        <a:p>
          <a:endParaRPr lang="en-GB"/>
        </a:p>
      </dgm:t>
    </dgm:pt>
    <dgm:pt modelId="{D3489F41-E530-40B6-AA3C-B5764254B23E}">
      <dgm:prSet phldrT="[Text]"/>
      <dgm:spPr/>
      <dgm:t>
        <a:bodyPr/>
        <a:lstStyle/>
        <a:p>
          <a:r>
            <a:rPr lang="en-GB" dirty="0"/>
            <a:t>National context</a:t>
          </a:r>
        </a:p>
      </dgm:t>
    </dgm:pt>
    <dgm:pt modelId="{8D8F5728-4304-4735-9479-7505EAE25504}" type="parTrans" cxnId="{A0CCF4E1-FDEF-4ED0-ABF0-E0F9B3721307}">
      <dgm:prSet/>
      <dgm:spPr/>
      <dgm:t>
        <a:bodyPr/>
        <a:lstStyle/>
        <a:p>
          <a:endParaRPr lang="en-GB"/>
        </a:p>
      </dgm:t>
    </dgm:pt>
    <dgm:pt modelId="{61DC7B6E-3A2B-47C1-BA9E-78BA48856769}" type="sibTrans" cxnId="{A0CCF4E1-FDEF-4ED0-ABF0-E0F9B3721307}">
      <dgm:prSet/>
      <dgm:spPr/>
      <dgm:t>
        <a:bodyPr/>
        <a:lstStyle/>
        <a:p>
          <a:endParaRPr lang="en-GB"/>
        </a:p>
      </dgm:t>
    </dgm:pt>
    <dgm:pt modelId="{6DB762F6-B835-4ED3-9C2F-7383BF29D7FB}" type="pres">
      <dgm:prSet presAssocID="{7634249E-1BE0-4F61-8321-F8533249B630}" presName="Name0" presStyleCnt="0">
        <dgm:presLayoutVars>
          <dgm:chMax val="1"/>
          <dgm:dir/>
          <dgm:animLvl val="ctr"/>
          <dgm:resizeHandles val="exact"/>
        </dgm:presLayoutVars>
      </dgm:prSet>
      <dgm:spPr/>
    </dgm:pt>
    <dgm:pt modelId="{F2F41CF4-C2FD-48E6-B1CA-A3C627CFC1C2}" type="pres">
      <dgm:prSet presAssocID="{69E7B7D5-D6AC-464C-8AC9-FCD22B95CBBB}" presName="centerShape" presStyleLbl="node0" presStyleIdx="0" presStyleCnt="1"/>
      <dgm:spPr/>
    </dgm:pt>
    <dgm:pt modelId="{93BC7E3B-CA88-4D42-8290-0B113800FFC3}" type="pres">
      <dgm:prSet presAssocID="{753BC3C6-0BBB-4BA4-82D4-AA50D58C0666}" presName="node" presStyleLbl="node1" presStyleIdx="0" presStyleCnt="6">
        <dgm:presLayoutVars>
          <dgm:bulletEnabled val="1"/>
        </dgm:presLayoutVars>
      </dgm:prSet>
      <dgm:spPr/>
    </dgm:pt>
    <dgm:pt modelId="{FA3CFE80-1EE9-4410-9FDB-86BF94D8D58D}" type="pres">
      <dgm:prSet presAssocID="{753BC3C6-0BBB-4BA4-82D4-AA50D58C0666}" presName="dummy" presStyleCnt="0"/>
      <dgm:spPr/>
    </dgm:pt>
    <dgm:pt modelId="{604BA99C-1A71-4B18-BECE-A2ECA1A8D0F7}" type="pres">
      <dgm:prSet presAssocID="{9AD6D2ED-8068-47D0-9757-C6D2E2FE598A}" presName="sibTrans" presStyleLbl="sibTrans2D1" presStyleIdx="0" presStyleCnt="6"/>
      <dgm:spPr/>
    </dgm:pt>
    <dgm:pt modelId="{19EE286A-62D1-41B7-A87D-C7C5D56F828C}" type="pres">
      <dgm:prSet presAssocID="{290DD6AC-532B-4D01-BF6A-20CD0156ED6D}" presName="node" presStyleLbl="node1" presStyleIdx="1" presStyleCnt="6">
        <dgm:presLayoutVars>
          <dgm:bulletEnabled val="1"/>
        </dgm:presLayoutVars>
      </dgm:prSet>
      <dgm:spPr/>
    </dgm:pt>
    <dgm:pt modelId="{763BAC52-6246-4E1C-94A8-19F4C247ED2A}" type="pres">
      <dgm:prSet presAssocID="{290DD6AC-532B-4D01-BF6A-20CD0156ED6D}" presName="dummy" presStyleCnt="0"/>
      <dgm:spPr/>
    </dgm:pt>
    <dgm:pt modelId="{F318825D-B9CF-41E9-B928-9B47B0CF783B}" type="pres">
      <dgm:prSet presAssocID="{802251BB-451A-4B15-AF63-F19EEA2065D2}" presName="sibTrans" presStyleLbl="sibTrans2D1" presStyleIdx="1" presStyleCnt="6"/>
      <dgm:spPr/>
    </dgm:pt>
    <dgm:pt modelId="{4DE7E830-3FC2-46AD-A73A-477D2B9FF828}" type="pres">
      <dgm:prSet presAssocID="{DDE1EFBD-EE9C-41C1-A425-F4B7CF15E497}" presName="node" presStyleLbl="node1" presStyleIdx="2" presStyleCnt="6">
        <dgm:presLayoutVars>
          <dgm:bulletEnabled val="1"/>
        </dgm:presLayoutVars>
      </dgm:prSet>
      <dgm:spPr/>
    </dgm:pt>
    <dgm:pt modelId="{A94DBA9E-BE3E-471B-B1EA-199258585339}" type="pres">
      <dgm:prSet presAssocID="{DDE1EFBD-EE9C-41C1-A425-F4B7CF15E497}" presName="dummy" presStyleCnt="0"/>
      <dgm:spPr/>
    </dgm:pt>
    <dgm:pt modelId="{CB6D0E79-5C7D-4A03-8107-6C3631BF9658}" type="pres">
      <dgm:prSet presAssocID="{89777DF7-1052-48B9-98CE-2A64CA5D4D24}" presName="sibTrans" presStyleLbl="sibTrans2D1" presStyleIdx="2" presStyleCnt="6"/>
      <dgm:spPr/>
    </dgm:pt>
    <dgm:pt modelId="{B12AA4A0-40C4-41E1-9049-AEAFEF6FAE94}" type="pres">
      <dgm:prSet presAssocID="{CF0B6870-7319-4774-A2A2-860AE0242621}" presName="node" presStyleLbl="node1" presStyleIdx="3" presStyleCnt="6">
        <dgm:presLayoutVars>
          <dgm:bulletEnabled val="1"/>
        </dgm:presLayoutVars>
      </dgm:prSet>
      <dgm:spPr/>
    </dgm:pt>
    <dgm:pt modelId="{7632339D-B10E-4F33-8944-03536330462A}" type="pres">
      <dgm:prSet presAssocID="{CF0B6870-7319-4774-A2A2-860AE0242621}" presName="dummy" presStyleCnt="0"/>
      <dgm:spPr/>
    </dgm:pt>
    <dgm:pt modelId="{3F663839-52F3-490B-AFC2-FBAE12BEDC77}" type="pres">
      <dgm:prSet presAssocID="{B49D84C5-7E9F-49E5-90C6-9CC72CEBE548}" presName="sibTrans" presStyleLbl="sibTrans2D1" presStyleIdx="3" presStyleCnt="6"/>
      <dgm:spPr/>
    </dgm:pt>
    <dgm:pt modelId="{BEDCCDB1-E0E5-40A3-BED2-8E287486BC18}" type="pres">
      <dgm:prSet presAssocID="{081C60DD-54DB-4D43-8752-9A67269F0C5C}" presName="node" presStyleLbl="node1" presStyleIdx="4" presStyleCnt="6">
        <dgm:presLayoutVars>
          <dgm:bulletEnabled val="1"/>
        </dgm:presLayoutVars>
      </dgm:prSet>
      <dgm:spPr/>
    </dgm:pt>
    <dgm:pt modelId="{D6F9B01D-8745-4555-A95D-520506B258B5}" type="pres">
      <dgm:prSet presAssocID="{081C60DD-54DB-4D43-8752-9A67269F0C5C}" presName="dummy" presStyleCnt="0"/>
      <dgm:spPr/>
    </dgm:pt>
    <dgm:pt modelId="{C40C438F-6789-4C27-85BD-82227D9D749E}" type="pres">
      <dgm:prSet presAssocID="{B4405464-A3C1-4544-9339-5A5C877BCAD2}" presName="sibTrans" presStyleLbl="sibTrans2D1" presStyleIdx="4" presStyleCnt="6"/>
      <dgm:spPr/>
    </dgm:pt>
    <dgm:pt modelId="{3A8796E1-CC94-4B60-9F40-E0B85818AB1F}" type="pres">
      <dgm:prSet presAssocID="{D3489F41-E530-40B6-AA3C-B5764254B23E}" presName="node" presStyleLbl="node1" presStyleIdx="5" presStyleCnt="6">
        <dgm:presLayoutVars>
          <dgm:bulletEnabled val="1"/>
        </dgm:presLayoutVars>
      </dgm:prSet>
      <dgm:spPr/>
    </dgm:pt>
    <dgm:pt modelId="{BEE371CE-1EA3-4BF4-B48A-02CD224E4224}" type="pres">
      <dgm:prSet presAssocID="{D3489F41-E530-40B6-AA3C-B5764254B23E}" presName="dummy" presStyleCnt="0"/>
      <dgm:spPr/>
    </dgm:pt>
    <dgm:pt modelId="{7A660EE9-F18C-4D0E-840D-938E233644AE}" type="pres">
      <dgm:prSet presAssocID="{61DC7B6E-3A2B-47C1-BA9E-78BA48856769}" presName="sibTrans" presStyleLbl="sibTrans2D1" presStyleIdx="5" presStyleCnt="6"/>
      <dgm:spPr/>
    </dgm:pt>
  </dgm:ptLst>
  <dgm:cxnLst>
    <dgm:cxn modelId="{082DF101-7E8F-4D78-8C85-126334CBC900}" type="presOf" srcId="{DDE1EFBD-EE9C-41C1-A425-F4B7CF15E497}" destId="{4DE7E830-3FC2-46AD-A73A-477D2B9FF828}" srcOrd="0" destOrd="0" presId="urn:microsoft.com/office/officeart/2005/8/layout/radial6"/>
    <dgm:cxn modelId="{E838C707-21FF-4DCE-9171-7FAF1C2C595E}" type="presOf" srcId="{61DC7B6E-3A2B-47C1-BA9E-78BA48856769}" destId="{7A660EE9-F18C-4D0E-840D-938E233644AE}" srcOrd="0" destOrd="0" presId="urn:microsoft.com/office/officeart/2005/8/layout/radial6"/>
    <dgm:cxn modelId="{29F0D312-954D-4F20-9732-FADFC5E33C23}" type="presOf" srcId="{B4405464-A3C1-4544-9339-5A5C877BCAD2}" destId="{C40C438F-6789-4C27-85BD-82227D9D749E}" srcOrd="0" destOrd="0" presId="urn:microsoft.com/office/officeart/2005/8/layout/radial6"/>
    <dgm:cxn modelId="{520A4C18-609C-46D3-B15D-5C8F5A5B1B95}" srcId="{69E7B7D5-D6AC-464C-8AC9-FCD22B95CBBB}" destId="{290DD6AC-532B-4D01-BF6A-20CD0156ED6D}" srcOrd="1" destOrd="0" parTransId="{09FBD0BB-510B-4BCB-A0EA-E95BD652FC4B}" sibTransId="{802251BB-451A-4B15-AF63-F19EEA2065D2}"/>
    <dgm:cxn modelId="{24E5091C-EC93-4992-BAD2-DDC8695F4921}" type="presOf" srcId="{7634249E-1BE0-4F61-8321-F8533249B630}" destId="{6DB762F6-B835-4ED3-9C2F-7383BF29D7FB}" srcOrd="0" destOrd="0" presId="urn:microsoft.com/office/officeart/2005/8/layout/radial6"/>
    <dgm:cxn modelId="{24FE985D-1010-4AA6-BE82-73FD505C7C5C}" srcId="{69E7B7D5-D6AC-464C-8AC9-FCD22B95CBBB}" destId="{DDE1EFBD-EE9C-41C1-A425-F4B7CF15E497}" srcOrd="2" destOrd="0" parTransId="{C7F6DB53-78A4-484F-ABD7-124722E28639}" sibTransId="{89777DF7-1052-48B9-98CE-2A64CA5D4D24}"/>
    <dgm:cxn modelId="{2967415F-5F47-4116-812B-985F1F729463}" type="presOf" srcId="{69E7B7D5-D6AC-464C-8AC9-FCD22B95CBBB}" destId="{F2F41CF4-C2FD-48E6-B1CA-A3C627CFC1C2}" srcOrd="0" destOrd="0" presId="urn:microsoft.com/office/officeart/2005/8/layout/radial6"/>
    <dgm:cxn modelId="{70887068-508B-4779-8936-12E5997F79F9}" type="presOf" srcId="{B49D84C5-7E9F-49E5-90C6-9CC72CEBE548}" destId="{3F663839-52F3-490B-AFC2-FBAE12BEDC77}" srcOrd="0" destOrd="0" presId="urn:microsoft.com/office/officeart/2005/8/layout/radial6"/>
    <dgm:cxn modelId="{507E0270-398C-404A-BD90-177AE87E938B}" srcId="{69E7B7D5-D6AC-464C-8AC9-FCD22B95CBBB}" destId="{753BC3C6-0BBB-4BA4-82D4-AA50D58C0666}" srcOrd="0" destOrd="0" parTransId="{04361B49-8055-44AB-8C44-FF79F86D7342}" sibTransId="{9AD6D2ED-8068-47D0-9757-C6D2E2FE598A}"/>
    <dgm:cxn modelId="{0F499A74-0337-446A-B927-C9B426F5A6C3}" srcId="{69E7B7D5-D6AC-464C-8AC9-FCD22B95CBBB}" destId="{CF0B6870-7319-4774-A2A2-860AE0242621}" srcOrd="3" destOrd="0" parTransId="{1FEB7B9D-5991-4672-8044-1AF1FEFA6DF4}" sibTransId="{B49D84C5-7E9F-49E5-90C6-9CC72CEBE548}"/>
    <dgm:cxn modelId="{91F48F7E-606F-453F-979E-F06608B24FE3}" srcId="{7634249E-1BE0-4F61-8321-F8533249B630}" destId="{69E7B7D5-D6AC-464C-8AC9-FCD22B95CBBB}" srcOrd="0" destOrd="0" parTransId="{04483CA4-7A5C-4CC0-B60B-A58333697FE4}" sibTransId="{DD376729-C229-439D-93A6-F3672E09E56B}"/>
    <dgm:cxn modelId="{758BE690-735B-4120-BEB5-B5A135BB8062}" type="presOf" srcId="{D3489F41-E530-40B6-AA3C-B5764254B23E}" destId="{3A8796E1-CC94-4B60-9F40-E0B85818AB1F}" srcOrd="0" destOrd="0" presId="urn:microsoft.com/office/officeart/2005/8/layout/radial6"/>
    <dgm:cxn modelId="{6AC3FF9A-22B1-4196-9F6F-8FB5CBA4141B}" type="presOf" srcId="{89777DF7-1052-48B9-98CE-2A64CA5D4D24}" destId="{CB6D0E79-5C7D-4A03-8107-6C3631BF9658}" srcOrd="0" destOrd="0" presId="urn:microsoft.com/office/officeart/2005/8/layout/radial6"/>
    <dgm:cxn modelId="{00B8C5A6-53E8-4938-BA09-224D7DCAEC67}" type="presOf" srcId="{290DD6AC-532B-4D01-BF6A-20CD0156ED6D}" destId="{19EE286A-62D1-41B7-A87D-C7C5D56F828C}" srcOrd="0" destOrd="0" presId="urn:microsoft.com/office/officeart/2005/8/layout/radial6"/>
    <dgm:cxn modelId="{909006BC-9C59-4126-B39F-39A402354571}" srcId="{69E7B7D5-D6AC-464C-8AC9-FCD22B95CBBB}" destId="{081C60DD-54DB-4D43-8752-9A67269F0C5C}" srcOrd="4" destOrd="0" parTransId="{72D87168-A149-4699-88D7-AF32ACCAB150}" sibTransId="{B4405464-A3C1-4544-9339-5A5C877BCAD2}"/>
    <dgm:cxn modelId="{AB0AD6C4-5A75-4148-9928-759C7335DA62}" type="presOf" srcId="{081C60DD-54DB-4D43-8752-9A67269F0C5C}" destId="{BEDCCDB1-E0E5-40A3-BED2-8E287486BC18}" srcOrd="0" destOrd="0" presId="urn:microsoft.com/office/officeart/2005/8/layout/radial6"/>
    <dgm:cxn modelId="{E4D81DD2-B53B-4D72-9755-0E2C8BD863D8}" type="presOf" srcId="{9AD6D2ED-8068-47D0-9757-C6D2E2FE598A}" destId="{604BA99C-1A71-4B18-BECE-A2ECA1A8D0F7}" srcOrd="0" destOrd="0" presId="urn:microsoft.com/office/officeart/2005/8/layout/radial6"/>
    <dgm:cxn modelId="{1B0252DD-2174-4663-8747-4531180B1144}" type="presOf" srcId="{802251BB-451A-4B15-AF63-F19EEA2065D2}" destId="{F318825D-B9CF-41E9-B928-9B47B0CF783B}" srcOrd="0" destOrd="0" presId="urn:microsoft.com/office/officeart/2005/8/layout/radial6"/>
    <dgm:cxn modelId="{A0CCF4E1-FDEF-4ED0-ABF0-E0F9B3721307}" srcId="{69E7B7D5-D6AC-464C-8AC9-FCD22B95CBBB}" destId="{D3489F41-E530-40B6-AA3C-B5764254B23E}" srcOrd="5" destOrd="0" parTransId="{8D8F5728-4304-4735-9479-7505EAE25504}" sibTransId="{61DC7B6E-3A2B-47C1-BA9E-78BA48856769}"/>
    <dgm:cxn modelId="{133D20FD-903B-43E1-9F58-2F7A076BB25F}" type="presOf" srcId="{CF0B6870-7319-4774-A2A2-860AE0242621}" destId="{B12AA4A0-40C4-41E1-9049-AEAFEF6FAE94}" srcOrd="0" destOrd="0" presId="urn:microsoft.com/office/officeart/2005/8/layout/radial6"/>
    <dgm:cxn modelId="{0AACD3FE-A4C4-4D80-B6BB-0EF47FB3B708}" type="presOf" srcId="{753BC3C6-0BBB-4BA4-82D4-AA50D58C0666}" destId="{93BC7E3B-CA88-4D42-8290-0B113800FFC3}" srcOrd="0" destOrd="0" presId="urn:microsoft.com/office/officeart/2005/8/layout/radial6"/>
    <dgm:cxn modelId="{93346F1C-6197-4973-9915-BACC46929E25}" type="presParOf" srcId="{6DB762F6-B835-4ED3-9C2F-7383BF29D7FB}" destId="{F2F41CF4-C2FD-48E6-B1CA-A3C627CFC1C2}" srcOrd="0" destOrd="0" presId="urn:microsoft.com/office/officeart/2005/8/layout/radial6"/>
    <dgm:cxn modelId="{FE88F854-46D8-485F-803C-030B3A4F7469}" type="presParOf" srcId="{6DB762F6-B835-4ED3-9C2F-7383BF29D7FB}" destId="{93BC7E3B-CA88-4D42-8290-0B113800FFC3}" srcOrd="1" destOrd="0" presId="urn:microsoft.com/office/officeart/2005/8/layout/radial6"/>
    <dgm:cxn modelId="{2CEA4E8B-E0BD-4306-BE9F-953794DBAECE}" type="presParOf" srcId="{6DB762F6-B835-4ED3-9C2F-7383BF29D7FB}" destId="{FA3CFE80-1EE9-4410-9FDB-86BF94D8D58D}" srcOrd="2" destOrd="0" presId="urn:microsoft.com/office/officeart/2005/8/layout/radial6"/>
    <dgm:cxn modelId="{E974D0C0-8944-4365-8C10-8000E090591D}" type="presParOf" srcId="{6DB762F6-B835-4ED3-9C2F-7383BF29D7FB}" destId="{604BA99C-1A71-4B18-BECE-A2ECA1A8D0F7}" srcOrd="3" destOrd="0" presId="urn:microsoft.com/office/officeart/2005/8/layout/radial6"/>
    <dgm:cxn modelId="{CC887299-8648-4837-8107-403C8BBDA74A}" type="presParOf" srcId="{6DB762F6-B835-4ED3-9C2F-7383BF29D7FB}" destId="{19EE286A-62D1-41B7-A87D-C7C5D56F828C}" srcOrd="4" destOrd="0" presId="urn:microsoft.com/office/officeart/2005/8/layout/radial6"/>
    <dgm:cxn modelId="{E2866BCF-7E1B-4B9A-A96D-6D75752DB915}" type="presParOf" srcId="{6DB762F6-B835-4ED3-9C2F-7383BF29D7FB}" destId="{763BAC52-6246-4E1C-94A8-19F4C247ED2A}" srcOrd="5" destOrd="0" presId="urn:microsoft.com/office/officeart/2005/8/layout/radial6"/>
    <dgm:cxn modelId="{C3F134E8-97EC-49ED-882F-292DA8CB3380}" type="presParOf" srcId="{6DB762F6-B835-4ED3-9C2F-7383BF29D7FB}" destId="{F318825D-B9CF-41E9-B928-9B47B0CF783B}" srcOrd="6" destOrd="0" presId="urn:microsoft.com/office/officeart/2005/8/layout/radial6"/>
    <dgm:cxn modelId="{DBBE711E-46C3-4DFE-ABDB-A932095C5F8A}" type="presParOf" srcId="{6DB762F6-B835-4ED3-9C2F-7383BF29D7FB}" destId="{4DE7E830-3FC2-46AD-A73A-477D2B9FF828}" srcOrd="7" destOrd="0" presId="urn:microsoft.com/office/officeart/2005/8/layout/radial6"/>
    <dgm:cxn modelId="{BF9AD6A6-7DD1-4888-BA78-D29545FAEBD1}" type="presParOf" srcId="{6DB762F6-B835-4ED3-9C2F-7383BF29D7FB}" destId="{A94DBA9E-BE3E-471B-B1EA-199258585339}" srcOrd="8" destOrd="0" presId="urn:microsoft.com/office/officeart/2005/8/layout/radial6"/>
    <dgm:cxn modelId="{7F952CC0-F7F4-4D2E-B091-F94E79F1641B}" type="presParOf" srcId="{6DB762F6-B835-4ED3-9C2F-7383BF29D7FB}" destId="{CB6D0E79-5C7D-4A03-8107-6C3631BF9658}" srcOrd="9" destOrd="0" presId="urn:microsoft.com/office/officeart/2005/8/layout/radial6"/>
    <dgm:cxn modelId="{BBB4B7C5-22EC-47E6-BCF4-FFB4F17CBF7A}" type="presParOf" srcId="{6DB762F6-B835-4ED3-9C2F-7383BF29D7FB}" destId="{B12AA4A0-40C4-41E1-9049-AEAFEF6FAE94}" srcOrd="10" destOrd="0" presId="urn:microsoft.com/office/officeart/2005/8/layout/radial6"/>
    <dgm:cxn modelId="{89DD5BA8-F93F-4803-B46C-8063649FD58D}" type="presParOf" srcId="{6DB762F6-B835-4ED3-9C2F-7383BF29D7FB}" destId="{7632339D-B10E-4F33-8944-03536330462A}" srcOrd="11" destOrd="0" presId="urn:microsoft.com/office/officeart/2005/8/layout/radial6"/>
    <dgm:cxn modelId="{A9F37D39-05D9-4D3B-A67A-403F16430E06}" type="presParOf" srcId="{6DB762F6-B835-4ED3-9C2F-7383BF29D7FB}" destId="{3F663839-52F3-490B-AFC2-FBAE12BEDC77}" srcOrd="12" destOrd="0" presId="urn:microsoft.com/office/officeart/2005/8/layout/radial6"/>
    <dgm:cxn modelId="{6D33CA29-6829-45DF-8913-2978B5EFF0BF}" type="presParOf" srcId="{6DB762F6-B835-4ED3-9C2F-7383BF29D7FB}" destId="{BEDCCDB1-E0E5-40A3-BED2-8E287486BC18}" srcOrd="13" destOrd="0" presId="urn:microsoft.com/office/officeart/2005/8/layout/radial6"/>
    <dgm:cxn modelId="{E4DCCCED-2D5F-4D4E-8EB0-77357A933C55}" type="presParOf" srcId="{6DB762F6-B835-4ED3-9C2F-7383BF29D7FB}" destId="{D6F9B01D-8745-4555-A95D-520506B258B5}" srcOrd="14" destOrd="0" presId="urn:microsoft.com/office/officeart/2005/8/layout/radial6"/>
    <dgm:cxn modelId="{B76EFFAE-5186-49EC-8B3C-C507EBCAC458}" type="presParOf" srcId="{6DB762F6-B835-4ED3-9C2F-7383BF29D7FB}" destId="{C40C438F-6789-4C27-85BD-82227D9D749E}" srcOrd="15" destOrd="0" presId="urn:microsoft.com/office/officeart/2005/8/layout/radial6"/>
    <dgm:cxn modelId="{075A4001-10DC-4F14-A80F-CFA420150DBF}" type="presParOf" srcId="{6DB762F6-B835-4ED3-9C2F-7383BF29D7FB}" destId="{3A8796E1-CC94-4B60-9F40-E0B85818AB1F}" srcOrd="16" destOrd="0" presId="urn:microsoft.com/office/officeart/2005/8/layout/radial6"/>
    <dgm:cxn modelId="{87682DC5-DA31-4DC1-AE05-9BB98F742EA7}" type="presParOf" srcId="{6DB762F6-B835-4ED3-9C2F-7383BF29D7FB}" destId="{BEE371CE-1EA3-4BF4-B48A-02CD224E4224}" srcOrd="17" destOrd="0" presId="urn:microsoft.com/office/officeart/2005/8/layout/radial6"/>
    <dgm:cxn modelId="{B4E9D9B5-DA20-497C-A4F9-464D9DAC21DC}" type="presParOf" srcId="{6DB762F6-B835-4ED3-9C2F-7383BF29D7FB}" destId="{7A660EE9-F18C-4D0E-840D-938E233644AE}" srcOrd="18"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34249E-1BE0-4F61-8321-F8533249B630}"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en-GB"/>
        </a:p>
      </dgm:t>
    </dgm:pt>
    <dgm:pt modelId="{69E7B7D5-D6AC-464C-8AC9-FCD22B95CBBB}">
      <dgm:prSet phldrT="[Text]"/>
      <dgm:spPr/>
      <dgm:t>
        <a:bodyPr/>
        <a:lstStyle/>
        <a:p>
          <a:r>
            <a:rPr lang="en-GB" dirty="0"/>
            <a:t>Supervision structures and needs</a:t>
          </a:r>
        </a:p>
      </dgm:t>
    </dgm:pt>
    <dgm:pt modelId="{04483CA4-7A5C-4CC0-B60B-A58333697FE4}" type="parTrans" cxnId="{91F48F7E-606F-453F-979E-F06608B24FE3}">
      <dgm:prSet/>
      <dgm:spPr/>
      <dgm:t>
        <a:bodyPr/>
        <a:lstStyle/>
        <a:p>
          <a:endParaRPr lang="en-GB"/>
        </a:p>
      </dgm:t>
    </dgm:pt>
    <dgm:pt modelId="{DD376729-C229-439D-93A6-F3672E09E56B}" type="sibTrans" cxnId="{91F48F7E-606F-453F-979E-F06608B24FE3}">
      <dgm:prSet/>
      <dgm:spPr/>
      <dgm:t>
        <a:bodyPr/>
        <a:lstStyle/>
        <a:p>
          <a:endParaRPr lang="en-GB"/>
        </a:p>
      </dgm:t>
    </dgm:pt>
    <dgm:pt modelId="{753BC3C6-0BBB-4BA4-82D4-AA50D58C0666}">
      <dgm:prSet phldrT="[Text]"/>
      <dgm:spPr/>
      <dgm:t>
        <a:bodyPr/>
        <a:lstStyle/>
        <a:p>
          <a:r>
            <a:rPr lang="en-GB" dirty="0"/>
            <a:t>Service users</a:t>
          </a:r>
        </a:p>
      </dgm:t>
    </dgm:pt>
    <dgm:pt modelId="{04361B49-8055-44AB-8C44-FF79F86D7342}" type="parTrans" cxnId="{507E0270-398C-404A-BD90-177AE87E938B}">
      <dgm:prSet/>
      <dgm:spPr/>
      <dgm:t>
        <a:bodyPr/>
        <a:lstStyle/>
        <a:p>
          <a:endParaRPr lang="en-GB"/>
        </a:p>
      </dgm:t>
    </dgm:pt>
    <dgm:pt modelId="{9AD6D2ED-8068-47D0-9757-C6D2E2FE598A}" type="sibTrans" cxnId="{507E0270-398C-404A-BD90-177AE87E938B}">
      <dgm:prSet/>
      <dgm:spPr/>
      <dgm:t>
        <a:bodyPr/>
        <a:lstStyle/>
        <a:p>
          <a:endParaRPr lang="en-GB"/>
        </a:p>
      </dgm:t>
    </dgm:pt>
    <dgm:pt modelId="{290DD6AC-532B-4D01-BF6A-20CD0156ED6D}">
      <dgm:prSet phldrT="[Text]"/>
      <dgm:spPr/>
      <dgm:t>
        <a:bodyPr/>
        <a:lstStyle/>
        <a:p>
          <a:r>
            <a:rPr lang="en-GB" dirty="0">
              <a:highlight>
                <a:srgbClr val="000000"/>
              </a:highlight>
            </a:rPr>
            <a:t>Supervisees</a:t>
          </a:r>
        </a:p>
      </dgm:t>
    </dgm:pt>
    <dgm:pt modelId="{09FBD0BB-510B-4BCB-A0EA-E95BD652FC4B}" type="parTrans" cxnId="{520A4C18-609C-46D3-B15D-5C8F5A5B1B95}">
      <dgm:prSet/>
      <dgm:spPr/>
      <dgm:t>
        <a:bodyPr/>
        <a:lstStyle/>
        <a:p>
          <a:endParaRPr lang="en-GB"/>
        </a:p>
      </dgm:t>
    </dgm:pt>
    <dgm:pt modelId="{802251BB-451A-4B15-AF63-F19EEA2065D2}" type="sibTrans" cxnId="{520A4C18-609C-46D3-B15D-5C8F5A5B1B95}">
      <dgm:prSet/>
      <dgm:spPr/>
      <dgm:t>
        <a:bodyPr/>
        <a:lstStyle/>
        <a:p>
          <a:endParaRPr lang="en-GB"/>
        </a:p>
      </dgm:t>
    </dgm:pt>
    <dgm:pt modelId="{DDE1EFBD-EE9C-41C1-A425-F4B7CF15E497}">
      <dgm:prSet phldrT="[Text]"/>
      <dgm:spPr/>
      <dgm:t>
        <a:bodyPr/>
        <a:lstStyle/>
        <a:p>
          <a:r>
            <a:rPr lang="en-GB" dirty="0"/>
            <a:t>Supervisors</a:t>
          </a:r>
        </a:p>
      </dgm:t>
    </dgm:pt>
    <dgm:pt modelId="{C7F6DB53-78A4-484F-ABD7-124722E28639}" type="parTrans" cxnId="{24FE985D-1010-4AA6-BE82-73FD505C7C5C}">
      <dgm:prSet/>
      <dgm:spPr/>
      <dgm:t>
        <a:bodyPr/>
        <a:lstStyle/>
        <a:p>
          <a:endParaRPr lang="en-GB"/>
        </a:p>
      </dgm:t>
    </dgm:pt>
    <dgm:pt modelId="{89777DF7-1052-48B9-98CE-2A64CA5D4D24}" type="sibTrans" cxnId="{24FE985D-1010-4AA6-BE82-73FD505C7C5C}">
      <dgm:prSet/>
      <dgm:spPr/>
      <dgm:t>
        <a:bodyPr/>
        <a:lstStyle/>
        <a:p>
          <a:endParaRPr lang="en-GB"/>
        </a:p>
      </dgm:t>
    </dgm:pt>
    <dgm:pt modelId="{CF0B6870-7319-4774-A2A2-860AE0242621}">
      <dgm:prSet phldrT="[Text]"/>
      <dgm:spPr/>
      <dgm:t>
        <a:bodyPr/>
        <a:lstStyle/>
        <a:p>
          <a:r>
            <a:rPr lang="en-GB" dirty="0"/>
            <a:t>Teams/ Services</a:t>
          </a:r>
        </a:p>
      </dgm:t>
    </dgm:pt>
    <dgm:pt modelId="{1FEB7B9D-5991-4672-8044-1AF1FEFA6DF4}" type="parTrans" cxnId="{0F499A74-0337-446A-B927-C9B426F5A6C3}">
      <dgm:prSet/>
      <dgm:spPr/>
      <dgm:t>
        <a:bodyPr/>
        <a:lstStyle/>
        <a:p>
          <a:endParaRPr lang="en-GB"/>
        </a:p>
      </dgm:t>
    </dgm:pt>
    <dgm:pt modelId="{B49D84C5-7E9F-49E5-90C6-9CC72CEBE548}" type="sibTrans" cxnId="{0F499A74-0337-446A-B927-C9B426F5A6C3}">
      <dgm:prSet/>
      <dgm:spPr/>
      <dgm:t>
        <a:bodyPr/>
        <a:lstStyle/>
        <a:p>
          <a:endParaRPr lang="en-GB"/>
        </a:p>
      </dgm:t>
    </dgm:pt>
    <dgm:pt modelId="{081C60DD-54DB-4D43-8752-9A67269F0C5C}">
      <dgm:prSet phldrT="[Text]"/>
      <dgm:spPr/>
      <dgm:t>
        <a:bodyPr/>
        <a:lstStyle/>
        <a:p>
          <a:r>
            <a:rPr lang="en-GB" dirty="0"/>
            <a:t>Research</a:t>
          </a:r>
        </a:p>
      </dgm:t>
    </dgm:pt>
    <dgm:pt modelId="{72D87168-A149-4699-88D7-AF32ACCAB150}" type="parTrans" cxnId="{909006BC-9C59-4126-B39F-39A402354571}">
      <dgm:prSet/>
      <dgm:spPr/>
      <dgm:t>
        <a:bodyPr/>
        <a:lstStyle/>
        <a:p>
          <a:endParaRPr lang="en-GB"/>
        </a:p>
      </dgm:t>
    </dgm:pt>
    <dgm:pt modelId="{B4405464-A3C1-4544-9339-5A5C877BCAD2}" type="sibTrans" cxnId="{909006BC-9C59-4126-B39F-39A402354571}">
      <dgm:prSet/>
      <dgm:spPr/>
      <dgm:t>
        <a:bodyPr/>
        <a:lstStyle/>
        <a:p>
          <a:endParaRPr lang="en-GB"/>
        </a:p>
      </dgm:t>
    </dgm:pt>
    <dgm:pt modelId="{D3489F41-E530-40B6-AA3C-B5764254B23E}">
      <dgm:prSet phldrT="[Text]"/>
      <dgm:spPr/>
      <dgm:t>
        <a:bodyPr/>
        <a:lstStyle/>
        <a:p>
          <a:r>
            <a:rPr lang="en-GB" dirty="0"/>
            <a:t>National context</a:t>
          </a:r>
        </a:p>
      </dgm:t>
    </dgm:pt>
    <dgm:pt modelId="{8D8F5728-4304-4735-9479-7505EAE25504}" type="parTrans" cxnId="{A0CCF4E1-FDEF-4ED0-ABF0-E0F9B3721307}">
      <dgm:prSet/>
      <dgm:spPr/>
      <dgm:t>
        <a:bodyPr/>
        <a:lstStyle/>
        <a:p>
          <a:endParaRPr lang="en-GB"/>
        </a:p>
      </dgm:t>
    </dgm:pt>
    <dgm:pt modelId="{61DC7B6E-3A2B-47C1-BA9E-78BA48856769}" type="sibTrans" cxnId="{A0CCF4E1-FDEF-4ED0-ABF0-E0F9B3721307}">
      <dgm:prSet/>
      <dgm:spPr/>
      <dgm:t>
        <a:bodyPr/>
        <a:lstStyle/>
        <a:p>
          <a:endParaRPr lang="en-GB"/>
        </a:p>
      </dgm:t>
    </dgm:pt>
    <dgm:pt modelId="{6DB762F6-B835-4ED3-9C2F-7383BF29D7FB}" type="pres">
      <dgm:prSet presAssocID="{7634249E-1BE0-4F61-8321-F8533249B630}" presName="Name0" presStyleCnt="0">
        <dgm:presLayoutVars>
          <dgm:chMax val="1"/>
          <dgm:dir/>
          <dgm:animLvl val="ctr"/>
          <dgm:resizeHandles val="exact"/>
        </dgm:presLayoutVars>
      </dgm:prSet>
      <dgm:spPr/>
    </dgm:pt>
    <dgm:pt modelId="{F2F41CF4-C2FD-48E6-B1CA-A3C627CFC1C2}" type="pres">
      <dgm:prSet presAssocID="{69E7B7D5-D6AC-464C-8AC9-FCD22B95CBBB}" presName="centerShape" presStyleLbl="node0" presStyleIdx="0" presStyleCnt="1"/>
      <dgm:spPr/>
    </dgm:pt>
    <dgm:pt modelId="{93BC7E3B-CA88-4D42-8290-0B113800FFC3}" type="pres">
      <dgm:prSet presAssocID="{753BC3C6-0BBB-4BA4-82D4-AA50D58C0666}" presName="node" presStyleLbl="node1" presStyleIdx="0" presStyleCnt="6">
        <dgm:presLayoutVars>
          <dgm:bulletEnabled val="1"/>
        </dgm:presLayoutVars>
      </dgm:prSet>
      <dgm:spPr/>
    </dgm:pt>
    <dgm:pt modelId="{FA3CFE80-1EE9-4410-9FDB-86BF94D8D58D}" type="pres">
      <dgm:prSet presAssocID="{753BC3C6-0BBB-4BA4-82D4-AA50D58C0666}" presName="dummy" presStyleCnt="0"/>
      <dgm:spPr/>
    </dgm:pt>
    <dgm:pt modelId="{604BA99C-1A71-4B18-BECE-A2ECA1A8D0F7}" type="pres">
      <dgm:prSet presAssocID="{9AD6D2ED-8068-47D0-9757-C6D2E2FE598A}" presName="sibTrans" presStyleLbl="sibTrans2D1" presStyleIdx="0" presStyleCnt="6"/>
      <dgm:spPr/>
    </dgm:pt>
    <dgm:pt modelId="{19EE286A-62D1-41B7-A87D-C7C5D56F828C}" type="pres">
      <dgm:prSet presAssocID="{290DD6AC-532B-4D01-BF6A-20CD0156ED6D}" presName="node" presStyleLbl="node1" presStyleIdx="1" presStyleCnt="6">
        <dgm:presLayoutVars>
          <dgm:bulletEnabled val="1"/>
        </dgm:presLayoutVars>
      </dgm:prSet>
      <dgm:spPr/>
    </dgm:pt>
    <dgm:pt modelId="{763BAC52-6246-4E1C-94A8-19F4C247ED2A}" type="pres">
      <dgm:prSet presAssocID="{290DD6AC-532B-4D01-BF6A-20CD0156ED6D}" presName="dummy" presStyleCnt="0"/>
      <dgm:spPr/>
    </dgm:pt>
    <dgm:pt modelId="{F318825D-B9CF-41E9-B928-9B47B0CF783B}" type="pres">
      <dgm:prSet presAssocID="{802251BB-451A-4B15-AF63-F19EEA2065D2}" presName="sibTrans" presStyleLbl="sibTrans2D1" presStyleIdx="1" presStyleCnt="6"/>
      <dgm:spPr/>
    </dgm:pt>
    <dgm:pt modelId="{4DE7E830-3FC2-46AD-A73A-477D2B9FF828}" type="pres">
      <dgm:prSet presAssocID="{DDE1EFBD-EE9C-41C1-A425-F4B7CF15E497}" presName="node" presStyleLbl="node1" presStyleIdx="2" presStyleCnt="6">
        <dgm:presLayoutVars>
          <dgm:bulletEnabled val="1"/>
        </dgm:presLayoutVars>
      </dgm:prSet>
      <dgm:spPr/>
    </dgm:pt>
    <dgm:pt modelId="{A94DBA9E-BE3E-471B-B1EA-199258585339}" type="pres">
      <dgm:prSet presAssocID="{DDE1EFBD-EE9C-41C1-A425-F4B7CF15E497}" presName="dummy" presStyleCnt="0"/>
      <dgm:spPr/>
    </dgm:pt>
    <dgm:pt modelId="{CB6D0E79-5C7D-4A03-8107-6C3631BF9658}" type="pres">
      <dgm:prSet presAssocID="{89777DF7-1052-48B9-98CE-2A64CA5D4D24}" presName="sibTrans" presStyleLbl="sibTrans2D1" presStyleIdx="2" presStyleCnt="6"/>
      <dgm:spPr/>
    </dgm:pt>
    <dgm:pt modelId="{B12AA4A0-40C4-41E1-9049-AEAFEF6FAE94}" type="pres">
      <dgm:prSet presAssocID="{CF0B6870-7319-4774-A2A2-860AE0242621}" presName="node" presStyleLbl="node1" presStyleIdx="3" presStyleCnt="6">
        <dgm:presLayoutVars>
          <dgm:bulletEnabled val="1"/>
        </dgm:presLayoutVars>
      </dgm:prSet>
      <dgm:spPr/>
    </dgm:pt>
    <dgm:pt modelId="{7632339D-B10E-4F33-8944-03536330462A}" type="pres">
      <dgm:prSet presAssocID="{CF0B6870-7319-4774-A2A2-860AE0242621}" presName="dummy" presStyleCnt="0"/>
      <dgm:spPr/>
    </dgm:pt>
    <dgm:pt modelId="{3F663839-52F3-490B-AFC2-FBAE12BEDC77}" type="pres">
      <dgm:prSet presAssocID="{B49D84C5-7E9F-49E5-90C6-9CC72CEBE548}" presName="sibTrans" presStyleLbl="sibTrans2D1" presStyleIdx="3" presStyleCnt="6"/>
      <dgm:spPr/>
    </dgm:pt>
    <dgm:pt modelId="{BEDCCDB1-E0E5-40A3-BED2-8E287486BC18}" type="pres">
      <dgm:prSet presAssocID="{081C60DD-54DB-4D43-8752-9A67269F0C5C}" presName="node" presStyleLbl="node1" presStyleIdx="4" presStyleCnt="6">
        <dgm:presLayoutVars>
          <dgm:bulletEnabled val="1"/>
        </dgm:presLayoutVars>
      </dgm:prSet>
      <dgm:spPr/>
    </dgm:pt>
    <dgm:pt modelId="{D6F9B01D-8745-4555-A95D-520506B258B5}" type="pres">
      <dgm:prSet presAssocID="{081C60DD-54DB-4D43-8752-9A67269F0C5C}" presName="dummy" presStyleCnt="0"/>
      <dgm:spPr/>
    </dgm:pt>
    <dgm:pt modelId="{C40C438F-6789-4C27-85BD-82227D9D749E}" type="pres">
      <dgm:prSet presAssocID="{B4405464-A3C1-4544-9339-5A5C877BCAD2}" presName="sibTrans" presStyleLbl="sibTrans2D1" presStyleIdx="4" presStyleCnt="6"/>
      <dgm:spPr/>
    </dgm:pt>
    <dgm:pt modelId="{3A8796E1-CC94-4B60-9F40-E0B85818AB1F}" type="pres">
      <dgm:prSet presAssocID="{D3489F41-E530-40B6-AA3C-B5764254B23E}" presName="node" presStyleLbl="node1" presStyleIdx="5" presStyleCnt="6">
        <dgm:presLayoutVars>
          <dgm:bulletEnabled val="1"/>
        </dgm:presLayoutVars>
      </dgm:prSet>
      <dgm:spPr/>
    </dgm:pt>
    <dgm:pt modelId="{BEE371CE-1EA3-4BF4-B48A-02CD224E4224}" type="pres">
      <dgm:prSet presAssocID="{D3489F41-E530-40B6-AA3C-B5764254B23E}" presName="dummy" presStyleCnt="0"/>
      <dgm:spPr/>
    </dgm:pt>
    <dgm:pt modelId="{7A660EE9-F18C-4D0E-840D-938E233644AE}" type="pres">
      <dgm:prSet presAssocID="{61DC7B6E-3A2B-47C1-BA9E-78BA48856769}" presName="sibTrans" presStyleLbl="sibTrans2D1" presStyleIdx="5" presStyleCnt="6"/>
      <dgm:spPr/>
    </dgm:pt>
  </dgm:ptLst>
  <dgm:cxnLst>
    <dgm:cxn modelId="{082DF101-7E8F-4D78-8C85-126334CBC900}" type="presOf" srcId="{DDE1EFBD-EE9C-41C1-A425-F4B7CF15E497}" destId="{4DE7E830-3FC2-46AD-A73A-477D2B9FF828}" srcOrd="0" destOrd="0" presId="urn:microsoft.com/office/officeart/2005/8/layout/radial6"/>
    <dgm:cxn modelId="{E838C707-21FF-4DCE-9171-7FAF1C2C595E}" type="presOf" srcId="{61DC7B6E-3A2B-47C1-BA9E-78BA48856769}" destId="{7A660EE9-F18C-4D0E-840D-938E233644AE}" srcOrd="0" destOrd="0" presId="urn:microsoft.com/office/officeart/2005/8/layout/radial6"/>
    <dgm:cxn modelId="{29F0D312-954D-4F20-9732-FADFC5E33C23}" type="presOf" srcId="{B4405464-A3C1-4544-9339-5A5C877BCAD2}" destId="{C40C438F-6789-4C27-85BD-82227D9D749E}" srcOrd="0" destOrd="0" presId="urn:microsoft.com/office/officeart/2005/8/layout/radial6"/>
    <dgm:cxn modelId="{520A4C18-609C-46D3-B15D-5C8F5A5B1B95}" srcId="{69E7B7D5-D6AC-464C-8AC9-FCD22B95CBBB}" destId="{290DD6AC-532B-4D01-BF6A-20CD0156ED6D}" srcOrd="1" destOrd="0" parTransId="{09FBD0BB-510B-4BCB-A0EA-E95BD652FC4B}" sibTransId="{802251BB-451A-4B15-AF63-F19EEA2065D2}"/>
    <dgm:cxn modelId="{24E5091C-EC93-4992-BAD2-DDC8695F4921}" type="presOf" srcId="{7634249E-1BE0-4F61-8321-F8533249B630}" destId="{6DB762F6-B835-4ED3-9C2F-7383BF29D7FB}" srcOrd="0" destOrd="0" presId="urn:microsoft.com/office/officeart/2005/8/layout/radial6"/>
    <dgm:cxn modelId="{24FE985D-1010-4AA6-BE82-73FD505C7C5C}" srcId="{69E7B7D5-D6AC-464C-8AC9-FCD22B95CBBB}" destId="{DDE1EFBD-EE9C-41C1-A425-F4B7CF15E497}" srcOrd="2" destOrd="0" parTransId="{C7F6DB53-78A4-484F-ABD7-124722E28639}" sibTransId="{89777DF7-1052-48B9-98CE-2A64CA5D4D24}"/>
    <dgm:cxn modelId="{2967415F-5F47-4116-812B-985F1F729463}" type="presOf" srcId="{69E7B7D5-D6AC-464C-8AC9-FCD22B95CBBB}" destId="{F2F41CF4-C2FD-48E6-B1CA-A3C627CFC1C2}" srcOrd="0" destOrd="0" presId="urn:microsoft.com/office/officeart/2005/8/layout/radial6"/>
    <dgm:cxn modelId="{70887068-508B-4779-8936-12E5997F79F9}" type="presOf" srcId="{B49D84C5-7E9F-49E5-90C6-9CC72CEBE548}" destId="{3F663839-52F3-490B-AFC2-FBAE12BEDC77}" srcOrd="0" destOrd="0" presId="urn:microsoft.com/office/officeart/2005/8/layout/radial6"/>
    <dgm:cxn modelId="{507E0270-398C-404A-BD90-177AE87E938B}" srcId="{69E7B7D5-D6AC-464C-8AC9-FCD22B95CBBB}" destId="{753BC3C6-0BBB-4BA4-82D4-AA50D58C0666}" srcOrd="0" destOrd="0" parTransId="{04361B49-8055-44AB-8C44-FF79F86D7342}" sibTransId="{9AD6D2ED-8068-47D0-9757-C6D2E2FE598A}"/>
    <dgm:cxn modelId="{0F499A74-0337-446A-B927-C9B426F5A6C3}" srcId="{69E7B7D5-D6AC-464C-8AC9-FCD22B95CBBB}" destId="{CF0B6870-7319-4774-A2A2-860AE0242621}" srcOrd="3" destOrd="0" parTransId="{1FEB7B9D-5991-4672-8044-1AF1FEFA6DF4}" sibTransId="{B49D84C5-7E9F-49E5-90C6-9CC72CEBE548}"/>
    <dgm:cxn modelId="{91F48F7E-606F-453F-979E-F06608B24FE3}" srcId="{7634249E-1BE0-4F61-8321-F8533249B630}" destId="{69E7B7D5-D6AC-464C-8AC9-FCD22B95CBBB}" srcOrd="0" destOrd="0" parTransId="{04483CA4-7A5C-4CC0-B60B-A58333697FE4}" sibTransId="{DD376729-C229-439D-93A6-F3672E09E56B}"/>
    <dgm:cxn modelId="{758BE690-735B-4120-BEB5-B5A135BB8062}" type="presOf" srcId="{D3489F41-E530-40B6-AA3C-B5764254B23E}" destId="{3A8796E1-CC94-4B60-9F40-E0B85818AB1F}" srcOrd="0" destOrd="0" presId="urn:microsoft.com/office/officeart/2005/8/layout/radial6"/>
    <dgm:cxn modelId="{6AC3FF9A-22B1-4196-9F6F-8FB5CBA4141B}" type="presOf" srcId="{89777DF7-1052-48B9-98CE-2A64CA5D4D24}" destId="{CB6D0E79-5C7D-4A03-8107-6C3631BF9658}" srcOrd="0" destOrd="0" presId="urn:microsoft.com/office/officeart/2005/8/layout/radial6"/>
    <dgm:cxn modelId="{00B8C5A6-53E8-4938-BA09-224D7DCAEC67}" type="presOf" srcId="{290DD6AC-532B-4D01-BF6A-20CD0156ED6D}" destId="{19EE286A-62D1-41B7-A87D-C7C5D56F828C}" srcOrd="0" destOrd="0" presId="urn:microsoft.com/office/officeart/2005/8/layout/radial6"/>
    <dgm:cxn modelId="{909006BC-9C59-4126-B39F-39A402354571}" srcId="{69E7B7D5-D6AC-464C-8AC9-FCD22B95CBBB}" destId="{081C60DD-54DB-4D43-8752-9A67269F0C5C}" srcOrd="4" destOrd="0" parTransId="{72D87168-A149-4699-88D7-AF32ACCAB150}" sibTransId="{B4405464-A3C1-4544-9339-5A5C877BCAD2}"/>
    <dgm:cxn modelId="{AB0AD6C4-5A75-4148-9928-759C7335DA62}" type="presOf" srcId="{081C60DD-54DB-4D43-8752-9A67269F0C5C}" destId="{BEDCCDB1-E0E5-40A3-BED2-8E287486BC18}" srcOrd="0" destOrd="0" presId="urn:microsoft.com/office/officeart/2005/8/layout/radial6"/>
    <dgm:cxn modelId="{E4D81DD2-B53B-4D72-9755-0E2C8BD863D8}" type="presOf" srcId="{9AD6D2ED-8068-47D0-9757-C6D2E2FE598A}" destId="{604BA99C-1A71-4B18-BECE-A2ECA1A8D0F7}" srcOrd="0" destOrd="0" presId="urn:microsoft.com/office/officeart/2005/8/layout/radial6"/>
    <dgm:cxn modelId="{1B0252DD-2174-4663-8747-4531180B1144}" type="presOf" srcId="{802251BB-451A-4B15-AF63-F19EEA2065D2}" destId="{F318825D-B9CF-41E9-B928-9B47B0CF783B}" srcOrd="0" destOrd="0" presId="urn:microsoft.com/office/officeart/2005/8/layout/radial6"/>
    <dgm:cxn modelId="{A0CCF4E1-FDEF-4ED0-ABF0-E0F9B3721307}" srcId="{69E7B7D5-D6AC-464C-8AC9-FCD22B95CBBB}" destId="{D3489F41-E530-40B6-AA3C-B5764254B23E}" srcOrd="5" destOrd="0" parTransId="{8D8F5728-4304-4735-9479-7505EAE25504}" sibTransId="{61DC7B6E-3A2B-47C1-BA9E-78BA48856769}"/>
    <dgm:cxn modelId="{133D20FD-903B-43E1-9F58-2F7A076BB25F}" type="presOf" srcId="{CF0B6870-7319-4774-A2A2-860AE0242621}" destId="{B12AA4A0-40C4-41E1-9049-AEAFEF6FAE94}" srcOrd="0" destOrd="0" presId="urn:microsoft.com/office/officeart/2005/8/layout/radial6"/>
    <dgm:cxn modelId="{0AACD3FE-A4C4-4D80-B6BB-0EF47FB3B708}" type="presOf" srcId="{753BC3C6-0BBB-4BA4-82D4-AA50D58C0666}" destId="{93BC7E3B-CA88-4D42-8290-0B113800FFC3}" srcOrd="0" destOrd="0" presId="urn:microsoft.com/office/officeart/2005/8/layout/radial6"/>
    <dgm:cxn modelId="{93346F1C-6197-4973-9915-BACC46929E25}" type="presParOf" srcId="{6DB762F6-B835-4ED3-9C2F-7383BF29D7FB}" destId="{F2F41CF4-C2FD-48E6-B1CA-A3C627CFC1C2}" srcOrd="0" destOrd="0" presId="urn:microsoft.com/office/officeart/2005/8/layout/radial6"/>
    <dgm:cxn modelId="{FE88F854-46D8-485F-803C-030B3A4F7469}" type="presParOf" srcId="{6DB762F6-B835-4ED3-9C2F-7383BF29D7FB}" destId="{93BC7E3B-CA88-4D42-8290-0B113800FFC3}" srcOrd="1" destOrd="0" presId="urn:microsoft.com/office/officeart/2005/8/layout/radial6"/>
    <dgm:cxn modelId="{2CEA4E8B-E0BD-4306-BE9F-953794DBAECE}" type="presParOf" srcId="{6DB762F6-B835-4ED3-9C2F-7383BF29D7FB}" destId="{FA3CFE80-1EE9-4410-9FDB-86BF94D8D58D}" srcOrd="2" destOrd="0" presId="urn:microsoft.com/office/officeart/2005/8/layout/radial6"/>
    <dgm:cxn modelId="{E974D0C0-8944-4365-8C10-8000E090591D}" type="presParOf" srcId="{6DB762F6-B835-4ED3-9C2F-7383BF29D7FB}" destId="{604BA99C-1A71-4B18-BECE-A2ECA1A8D0F7}" srcOrd="3" destOrd="0" presId="urn:microsoft.com/office/officeart/2005/8/layout/radial6"/>
    <dgm:cxn modelId="{CC887299-8648-4837-8107-403C8BBDA74A}" type="presParOf" srcId="{6DB762F6-B835-4ED3-9C2F-7383BF29D7FB}" destId="{19EE286A-62D1-41B7-A87D-C7C5D56F828C}" srcOrd="4" destOrd="0" presId="urn:microsoft.com/office/officeart/2005/8/layout/radial6"/>
    <dgm:cxn modelId="{E2866BCF-7E1B-4B9A-A96D-6D75752DB915}" type="presParOf" srcId="{6DB762F6-B835-4ED3-9C2F-7383BF29D7FB}" destId="{763BAC52-6246-4E1C-94A8-19F4C247ED2A}" srcOrd="5" destOrd="0" presId="urn:microsoft.com/office/officeart/2005/8/layout/radial6"/>
    <dgm:cxn modelId="{C3F134E8-97EC-49ED-882F-292DA8CB3380}" type="presParOf" srcId="{6DB762F6-B835-4ED3-9C2F-7383BF29D7FB}" destId="{F318825D-B9CF-41E9-B928-9B47B0CF783B}" srcOrd="6" destOrd="0" presId="urn:microsoft.com/office/officeart/2005/8/layout/radial6"/>
    <dgm:cxn modelId="{DBBE711E-46C3-4DFE-ABDB-A932095C5F8A}" type="presParOf" srcId="{6DB762F6-B835-4ED3-9C2F-7383BF29D7FB}" destId="{4DE7E830-3FC2-46AD-A73A-477D2B9FF828}" srcOrd="7" destOrd="0" presId="urn:microsoft.com/office/officeart/2005/8/layout/radial6"/>
    <dgm:cxn modelId="{BF9AD6A6-7DD1-4888-BA78-D29545FAEBD1}" type="presParOf" srcId="{6DB762F6-B835-4ED3-9C2F-7383BF29D7FB}" destId="{A94DBA9E-BE3E-471B-B1EA-199258585339}" srcOrd="8" destOrd="0" presId="urn:microsoft.com/office/officeart/2005/8/layout/radial6"/>
    <dgm:cxn modelId="{7F952CC0-F7F4-4D2E-B091-F94E79F1641B}" type="presParOf" srcId="{6DB762F6-B835-4ED3-9C2F-7383BF29D7FB}" destId="{CB6D0E79-5C7D-4A03-8107-6C3631BF9658}" srcOrd="9" destOrd="0" presId="urn:microsoft.com/office/officeart/2005/8/layout/radial6"/>
    <dgm:cxn modelId="{BBB4B7C5-22EC-47E6-BCF4-FFB4F17CBF7A}" type="presParOf" srcId="{6DB762F6-B835-4ED3-9C2F-7383BF29D7FB}" destId="{B12AA4A0-40C4-41E1-9049-AEAFEF6FAE94}" srcOrd="10" destOrd="0" presId="urn:microsoft.com/office/officeart/2005/8/layout/radial6"/>
    <dgm:cxn modelId="{89DD5BA8-F93F-4803-B46C-8063649FD58D}" type="presParOf" srcId="{6DB762F6-B835-4ED3-9C2F-7383BF29D7FB}" destId="{7632339D-B10E-4F33-8944-03536330462A}" srcOrd="11" destOrd="0" presId="urn:microsoft.com/office/officeart/2005/8/layout/radial6"/>
    <dgm:cxn modelId="{A9F37D39-05D9-4D3B-A67A-403F16430E06}" type="presParOf" srcId="{6DB762F6-B835-4ED3-9C2F-7383BF29D7FB}" destId="{3F663839-52F3-490B-AFC2-FBAE12BEDC77}" srcOrd="12" destOrd="0" presId="urn:microsoft.com/office/officeart/2005/8/layout/radial6"/>
    <dgm:cxn modelId="{6D33CA29-6829-45DF-8913-2978B5EFF0BF}" type="presParOf" srcId="{6DB762F6-B835-4ED3-9C2F-7383BF29D7FB}" destId="{BEDCCDB1-E0E5-40A3-BED2-8E287486BC18}" srcOrd="13" destOrd="0" presId="urn:microsoft.com/office/officeart/2005/8/layout/radial6"/>
    <dgm:cxn modelId="{E4DCCCED-2D5F-4D4E-8EB0-77357A933C55}" type="presParOf" srcId="{6DB762F6-B835-4ED3-9C2F-7383BF29D7FB}" destId="{D6F9B01D-8745-4555-A95D-520506B258B5}" srcOrd="14" destOrd="0" presId="urn:microsoft.com/office/officeart/2005/8/layout/radial6"/>
    <dgm:cxn modelId="{B76EFFAE-5186-49EC-8B3C-C507EBCAC458}" type="presParOf" srcId="{6DB762F6-B835-4ED3-9C2F-7383BF29D7FB}" destId="{C40C438F-6789-4C27-85BD-82227D9D749E}" srcOrd="15" destOrd="0" presId="urn:microsoft.com/office/officeart/2005/8/layout/radial6"/>
    <dgm:cxn modelId="{075A4001-10DC-4F14-A80F-CFA420150DBF}" type="presParOf" srcId="{6DB762F6-B835-4ED3-9C2F-7383BF29D7FB}" destId="{3A8796E1-CC94-4B60-9F40-E0B85818AB1F}" srcOrd="16" destOrd="0" presId="urn:microsoft.com/office/officeart/2005/8/layout/radial6"/>
    <dgm:cxn modelId="{87682DC5-DA31-4DC1-AE05-9BB98F742EA7}" type="presParOf" srcId="{6DB762F6-B835-4ED3-9C2F-7383BF29D7FB}" destId="{BEE371CE-1EA3-4BF4-B48A-02CD224E4224}" srcOrd="17" destOrd="0" presId="urn:microsoft.com/office/officeart/2005/8/layout/radial6"/>
    <dgm:cxn modelId="{B4E9D9B5-DA20-497C-A4F9-464D9DAC21DC}" type="presParOf" srcId="{6DB762F6-B835-4ED3-9C2F-7383BF29D7FB}" destId="{7A660EE9-F18C-4D0E-840D-938E233644AE}" srcOrd="18"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60EE9-F18C-4D0E-840D-938E233644AE}">
      <dsp:nvSpPr>
        <dsp:cNvPr id="0" name=""/>
        <dsp:cNvSpPr/>
      </dsp:nvSpPr>
      <dsp:spPr>
        <a:xfrm>
          <a:off x="1084924" y="429835"/>
          <a:ext cx="2954947" cy="2954947"/>
        </a:xfrm>
        <a:prstGeom prst="blockArc">
          <a:avLst>
            <a:gd name="adj1" fmla="val 12600000"/>
            <a:gd name="adj2" fmla="val 16200000"/>
            <a:gd name="adj3" fmla="val 45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0C438F-6789-4C27-85BD-82227D9D749E}">
      <dsp:nvSpPr>
        <dsp:cNvPr id="0" name=""/>
        <dsp:cNvSpPr/>
      </dsp:nvSpPr>
      <dsp:spPr>
        <a:xfrm>
          <a:off x="1084924" y="429835"/>
          <a:ext cx="2954947" cy="2954947"/>
        </a:xfrm>
        <a:prstGeom prst="blockArc">
          <a:avLst>
            <a:gd name="adj1" fmla="val 9000000"/>
            <a:gd name="adj2" fmla="val 12600000"/>
            <a:gd name="adj3" fmla="val 45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F663839-52F3-490B-AFC2-FBAE12BEDC77}">
      <dsp:nvSpPr>
        <dsp:cNvPr id="0" name=""/>
        <dsp:cNvSpPr/>
      </dsp:nvSpPr>
      <dsp:spPr>
        <a:xfrm>
          <a:off x="1084924" y="429835"/>
          <a:ext cx="2954947" cy="2954947"/>
        </a:xfrm>
        <a:prstGeom prst="blockArc">
          <a:avLst>
            <a:gd name="adj1" fmla="val 5400000"/>
            <a:gd name="adj2" fmla="val 9000000"/>
            <a:gd name="adj3" fmla="val 45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B6D0E79-5C7D-4A03-8107-6C3631BF9658}">
      <dsp:nvSpPr>
        <dsp:cNvPr id="0" name=""/>
        <dsp:cNvSpPr/>
      </dsp:nvSpPr>
      <dsp:spPr>
        <a:xfrm>
          <a:off x="1084924" y="429835"/>
          <a:ext cx="2954947" cy="2954947"/>
        </a:xfrm>
        <a:prstGeom prst="blockArc">
          <a:avLst>
            <a:gd name="adj1" fmla="val 1800000"/>
            <a:gd name="adj2" fmla="val 5400000"/>
            <a:gd name="adj3" fmla="val 45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18825D-B9CF-41E9-B928-9B47B0CF783B}">
      <dsp:nvSpPr>
        <dsp:cNvPr id="0" name=""/>
        <dsp:cNvSpPr/>
      </dsp:nvSpPr>
      <dsp:spPr>
        <a:xfrm>
          <a:off x="1084924" y="429835"/>
          <a:ext cx="2954947" cy="2954947"/>
        </a:xfrm>
        <a:prstGeom prst="blockArc">
          <a:avLst>
            <a:gd name="adj1" fmla="val 19800000"/>
            <a:gd name="adj2" fmla="val 1800000"/>
            <a:gd name="adj3" fmla="val 45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04BA99C-1A71-4B18-BECE-A2ECA1A8D0F7}">
      <dsp:nvSpPr>
        <dsp:cNvPr id="0" name=""/>
        <dsp:cNvSpPr/>
      </dsp:nvSpPr>
      <dsp:spPr>
        <a:xfrm>
          <a:off x="1084924" y="429835"/>
          <a:ext cx="2954947" cy="2954947"/>
        </a:xfrm>
        <a:prstGeom prst="blockArc">
          <a:avLst>
            <a:gd name="adj1" fmla="val 16200000"/>
            <a:gd name="adj2" fmla="val 19800000"/>
            <a:gd name="adj3" fmla="val 45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F41CF4-C2FD-48E6-B1CA-A3C627CFC1C2}">
      <dsp:nvSpPr>
        <dsp:cNvPr id="0" name=""/>
        <dsp:cNvSpPr/>
      </dsp:nvSpPr>
      <dsp:spPr>
        <a:xfrm>
          <a:off x="1901779" y="1246690"/>
          <a:ext cx="1321236" cy="132123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Supervision structures and needs</a:t>
          </a:r>
        </a:p>
      </dsp:txBody>
      <dsp:txXfrm>
        <a:off x="2095270" y="1440181"/>
        <a:ext cx="934254" cy="934254"/>
      </dsp:txXfrm>
    </dsp:sp>
    <dsp:sp modelId="{93BC7E3B-CA88-4D42-8290-0B113800FFC3}">
      <dsp:nvSpPr>
        <dsp:cNvPr id="0" name=""/>
        <dsp:cNvSpPr/>
      </dsp:nvSpPr>
      <dsp:spPr>
        <a:xfrm>
          <a:off x="2099965" y="697"/>
          <a:ext cx="924865" cy="9248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Service users</a:t>
          </a:r>
        </a:p>
      </dsp:txBody>
      <dsp:txXfrm>
        <a:off x="2235408" y="136140"/>
        <a:ext cx="653979" cy="653979"/>
      </dsp:txXfrm>
    </dsp:sp>
    <dsp:sp modelId="{19EE286A-62D1-41B7-A87D-C7C5D56F828C}">
      <dsp:nvSpPr>
        <dsp:cNvPr id="0" name=""/>
        <dsp:cNvSpPr/>
      </dsp:nvSpPr>
      <dsp:spPr>
        <a:xfrm>
          <a:off x="3350660" y="722787"/>
          <a:ext cx="924865" cy="9248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Supervisees</a:t>
          </a:r>
        </a:p>
      </dsp:txBody>
      <dsp:txXfrm>
        <a:off x="3486103" y="858230"/>
        <a:ext cx="653979" cy="653979"/>
      </dsp:txXfrm>
    </dsp:sp>
    <dsp:sp modelId="{4DE7E830-3FC2-46AD-A73A-477D2B9FF828}">
      <dsp:nvSpPr>
        <dsp:cNvPr id="0" name=""/>
        <dsp:cNvSpPr/>
      </dsp:nvSpPr>
      <dsp:spPr>
        <a:xfrm>
          <a:off x="3350660" y="2166965"/>
          <a:ext cx="924865" cy="9248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Supervisors</a:t>
          </a:r>
        </a:p>
      </dsp:txBody>
      <dsp:txXfrm>
        <a:off x="3486103" y="2302408"/>
        <a:ext cx="653979" cy="653979"/>
      </dsp:txXfrm>
    </dsp:sp>
    <dsp:sp modelId="{B12AA4A0-40C4-41E1-9049-AEAFEF6FAE94}">
      <dsp:nvSpPr>
        <dsp:cNvPr id="0" name=""/>
        <dsp:cNvSpPr/>
      </dsp:nvSpPr>
      <dsp:spPr>
        <a:xfrm>
          <a:off x="2099965" y="2889054"/>
          <a:ext cx="924865" cy="9248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Teams/ Services</a:t>
          </a:r>
        </a:p>
      </dsp:txBody>
      <dsp:txXfrm>
        <a:off x="2235408" y="3024497"/>
        <a:ext cx="653979" cy="653979"/>
      </dsp:txXfrm>
    </dsp:sp>
    <dsp:sp modelId="{BEDCCDB1-E0E5-40A3-BED2-8E287486BC18}">
      <dsp:nvSpPr>
        <dsp:cNvPr id="0" name=""/>
        <dsp:cNvSpPr/>
      </dsp:nvSpPr>
      <dsp:spPr>
        <a:xfrm>
          <a:off x="849270" y="2166965"/>
          <a:ext cx="924865" cy="9248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Research</a:t>
          </a:r>
        </a:p>
      </dsp:txBody>
      <dsp:txXfrm>
        <a:off x="984713" y="2302408"/>
        <a:ext cx="653979" cy="653979"/>
      </dsp:txXfrm>
    </dsp:sp>
    <dsp:sp modelId="{3A8796E1-CC94-4B60-9F40-E0B85818AB1F}">
      <dsp:nvSpPr>
        <dsp:cNvPr id="0" name=""/>
        <dsp:cNvSpPr/>
      </dsp:nvSpPr>
      <dsp:spPr>
        <a:xfrm>
          <a:off x="849270" y="722787"/>
          <a:ext cx="924865" cy="9248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National context</a:t>
          </a:r>
        </a:p>
      </dsp:txBody>
      <dsp:txXfrm>
        <a:off x="984713" y="858230"/>
        <a:ext cx="653979" cy="6539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60EE9-F18C-4D0E-840D-938E233644AE}">
      <dsp:nvSpPr>
        <dsp:cNvPr id="0" name=""/>
        <dsp:cNvSpPr/>
      </dsp:nvSpPr>
      <dsp:spPr>
        <a:xfrm>
          <a:off x="1069621" y="437161"/>
          <a:ext cx="3004257" cy="3004257"/>
        </a:xfrm>
        <a:prstGeom prst="blockArc">
          <a:avLst>
            <a:gd name="adj1" fmla="val 12600000"/>
            <a:gd name="adj2" fmla="val 16200000"/>
            <a:gd name="adj3" fmla="val 4508"/>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0C438F-6789-4C27-85BD-82227D9D749E}">
      <dsp:nvSpPr>
        <dsp:cNvPr id="0" name=""/>
        <dsp:cNvSpPr/>
      </dsp:nvSpPr>
      <dsp:spPr>
        <a:xfrm>
          <a:off x="1069621" y="437161"/>
          <a:ext cx="3004257" cy="3004257"/>
        </a:xfrm>
        <a:prstGeom prst="blockArc">
          <a:avLst>
            <a:gd name="adj1" fmla="val 9000000"/>
            <a:gd name="adj2" fmla="val 12600000"/>
            <a:gd name="adj3" fmla="val 4508"/>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F663839-52F3-490B-AFC2-FBAE12BEDC77}">
      <dsp:nvSpPr>
        <dsp:cNvPr id="0" name=""/>
        <dsp:cNvSpPr/>
      </dsp:nvSpPr>
      <dsp:spPr>
        <a:xfrm>
          <a:off x="1069621" y="437161"/>
          <a:ext cx="3004257" cy="3004257"/>
        </a:xfrm>
        <a:prstGeom prst="blockArc">
          <a:avLst>
            <a:gd name="adj1" fmla="val 5400000"/>
            <a:gd name="adj2" fmla="val 9000000"/>
            <a:gd name="adj3" fmla="val 4508"/>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B6D0E79-5C7D-4A03-8107-6C3631BF9658}">
      <dsp:nvSpPr>
        <dsp:cNvPr id="0" name=""/>
        <dsp:cNvSpPr/>
      </dsp:nvSpPr>
      <dsp:spPr>
        <a:xfrm>
          <a:off x="1069621" y="437161"/>
          <a:ext cx="3004257" cy="3004257"/>
        </a:xfrm>
        <a:prstGeom prst="blockArc">
          <a:avLst>
            <a:gd name="adj1" fmla="val 1800000"/>
            <a:gd name="adj2" fmla="val 5400000"/>
            <a:gd name="adj3" fmla="val 4508"/>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18825D-B9CF-41E9-B928-9B47B0CF783B}">
      <dsp:nvSpPr>
        <dsp:cNvPr id="0" name=""/>
        <dsp:cNvSpPr/>
      </dsp:nvSpPr>
      <dsp:spPr>
        <a:xfrm>
          <a:off x="1069621" y="437161"/>
          <a:ext cx="3004257" cy="3004257"/>
        </a:xfrm>
        <a:prstGeom prst="blockArc">
          <a:avLst>
            <a:gd name="adj1" fmla="val 19800000"/>
            <a:gd name="adj2" fmla="val 1800000"/>
            <a:gd name="adj3" fmla="val 4508"/>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04BA99C-1A71-4B18-BECE-A2ECA1A8D0F7}">
      <dsp:nvSpPr>
        <dsp:cNvPr id="0" name=""/>
        <dsp:cNvSpPr/>
      </dsp:nvSpPr>
      <dsp:spPr>
        <a:xfrm>
          <a:off x="1069621" y="437161"/>
          <a:ext cx="3004257" cy="3004257"/>
        </a:xfrm>
        <a:prstGeom prst="blockArc">
          <a:avLst>
            <a:gd name="adj1" fmla="val 16200000"/>
            <a:gd name="adj2" fmla="val 19800000"/>
            <a:gd name="adj3" fmla="val 4508"/>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F41CF4-C2FD-48E6-B1CA-A3C627CFC1C2}">
      <dsp:nvSpPr>
        <dsp:cNvPr id="0" name=""/>
        <dsp:cNvSpPr/>
      </dsp:nvSpPr>
      <dsp:spPr>
        <a:xfrm>
          <a:off x="1899930" y="1267470"/>
          <a:ext cx="1343638" cy="13436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Supervision structures and needs</a:t>
          </a:r>
        </a:p>
      </dsp:txBody>
      <dsp:txXfrm>
        <a:off x="2096701" y="1464241"/>
        <a:ext cx="950096" cy="950096"/>
      </dsp:txXfrm>
    </dsp:sp>
    <dsp:sp modelId="{93BC7E3B-CA88-4D42-8290-0B113800FFC3}">
      <dsp:nvSpPr>
        <dsp:cNvPr id="0" name=""/>
        <dsp:cNvSpPr/>
      </dsp:nvSpPr>
      <dsp:spPr>
        <a:xfrm>
          <a:off x="2101476" y="747"/>
          <a:ext cx="940547" cy="940547"/>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Service users</a:t>
          </a:r>
        </a:p>
      </dsp:txBody>
      <dsp:txXfrm>
        <a:off x="2239216" y="138487"/>
        <a:ext cx="665067" cy="665067"/>
      </dsp:txXfrm>
    </dsp:sp>
    <dsp:sp modelId="{19EE286A-62D1-41B7-A87D-C7C5D56F828C}">
      <dsp:nvSpPr>
        <dsp:cNvPr id="0" name=""/>
        <dsp:cNvSpPr/>
      </dsp:nvSpPr>
      <dsp:spPr>
        <a:xfrm>
          <a:off x="3373034" y="734881"/>
          <a:ext cx="940547" cy="94054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highlight>
                <a:srgbClr val="000000"/>
              </a:highlight>
            </a:rPr>
            <a:t>Supervisees</a:t>
          </a:r>
        </a:p>
      </dsp:txBody>
      <dsp:txXfrm>
        <a:off x="3510774" y="872621"/>
        <a:ext cx="665067" cy="665067"/>
      </dsp:txXfrm>
    </dsp:sp>
    <dsp:sp modelId="{4DE7E830-3FC2-46AD-A73A-477D2B9FF828}">
      <dsp:nvSpPr>
        <dsp:cNvPr id="0" name=""/>
        <dsp:cNvSpPr/>
      </dsp:nvSpPr>
      <dsp:spPr>
        <a:xfrm>
          <a:off x="3373034" y="2203150"/>
          <a:ext cx="940547" cy="940547"/>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Supervisors</a:t>
          </a:r>
        </a:p>
      </dsp:txBody>
      <dsp:txXfrm>
        <a:off x="3510774" y="2340890"/>
        <a:ext cx="665067" cy="665067"/>
      </dsp:txXfrm>
    </dsp:sp>
    <dsp:sp modelId="{B12AA4A0-40C4-41E1-9049-AEAFEF6FAE94}">
      <dsp:nvSpPr>
        <dsp:cNvPr id="0" name=""/>
        <dsp:cNvSpPr/>
      </dsp:nvSpPr>
      <dsp:spPr>
        <a:xfrm>
          <a:off x="2101476" y="2937285"/>
          <a:ext cx="940547" cy="940547"/>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Teams/ Services</a:t>
          </a:r>
        </a:p>
      </dsp:txBody>
      <dsp:txXfrm>
        <a:off x="2239216" y="3075025"/>
        <a:ext cx="665067" cy="665067"/>
      </dsp:txXfrm>
    </dsp:sp>
    <dsp:sp modelId="{BEDCCDB1-E0E5-40A3-BED2-8E287486BC18}">
      <dsp:nvSpPr>
        <dsp:cNvPr id="0" name=""/>
        <dsp:cNvSpPr/>
      </dsp:nvSpPr>
      <dsp:spPr>
        <a:xfrm>
          <a:off x="829918" y="2203150"/>
          <a:ext cx="940547" cy="940547"/>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Research</a:t>
          </a:r>
        </a:p>
      </dsp:txBody>
      <dsp:txXfrm>
        <a:off x="967658" y="2340890"/>
        <a:ext cx="665067" cy="665067"/>
      </dsp:txXfrm>
    </dsp:sp>
    <dsp:sp modelId="{3A8796E1-CC94-4B60-9F40-E0B85818AB1F}">
      <dsp:nvSpPr>
        <dsp:cNvPr id="0" name=""/>
        <dsp:cNvSpPr/>
      </dsp:nvSpPr>
      <dsp:spPr>
        <a:xfrm>
          <a:off x="829918" y="734881"/>
          <a:ext cx="940547" cy="940547"/>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National context</a:t>
          </a:r>
        </a:p>
      </dsp:txBody>
      <dsp:txXfrm>
        <a:off x="967658" y="872621"/>
        <a:ext cx="665067" cy="665067"/>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AC16DA-FEF7-4953-A553-30BA789A378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640A54D-3E6E-4EB9-85C6-297A91309B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1110A3-EF20-477B-8719-F098FAE96AD4}" type="datetimeFigureOut">
              <a:rPr lang="en-GB" smtClean="0"/>
              <a:t>24/03/2026</a:t>
            </a:fld>
            <a:endParaRPr lang="en-GB"/>
          </a:p>
        </p:txBody>
      </p:sp>
      <p:sp>
        <p:nvSpPr>
          <p:cNvPr id="4" name="Footer Placeholder 3">
            <a:extLst>
              <a:ext uri="{FF2B5EF4-FFF2-40B4-BE49-F238E27FC236}">
                <a16:creationId xmlns:a16="http://schemas.microsoft.com/office/drawing/2014/main" id="{5FA27ABC-89C9-4013-A4E0-7BE40E4396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DCB7322-A8AF-4F13-AF1D-0F60D377FA2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CBC681-B874-4FFF-820C-2718453B45F6}" type="slidenum">
              <a:rPr lang="en-GB" smtClean="0"/>
              <a:t>‹#›</a:t>
            </a:fld>
            <a:endParaRPr lang="en-GB"/>
          </a:p>
        </p:txBody>
      </p:sp>
    </p:spTree>
    <p:extLst>
      <p:ext uri="{BB962C8B-B14F-4D97-AF65-F5344CB8AC3E}">
        <p14:creationId xmlns:p14="http://schemas.microsoft.com/office/powerpoint/2010/main" val="145902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B6D30-44AC-0043-BE0F-715293E2DC37}" type="datetimeFigureOut">
              <a:rPr lang="en-US" smtClean="0"/>
              <a:t>3/24/2026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9F1181-8EE6-9246-A215-BB394E85211B}" type="slidenum">
              <a:rPr lang="en-US" smtClean="0"/>
              <a:t>‹#›</a:t>
            </a:fld>
            <a:endParaRPr lang="en-US"/>
          </a:p>
        </p:txBody>
      </p:sp>
    </p:spTree>
    <p:extLst>
      <p:ext uri="{BB962C8B-B14F-4D97-AF65-F5344CB8AC3E}">
        <p14:creationId xmlns:p14="http://schemas.microsoft.com/office/powerpoint/2010/main" val="2489356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F68F7532-4625-824A-8BF0-F027F98933D0}" type="slidenum">
              <a:rPr lang="en-US" sz="1200">
                <a:latin typeface="Times" charset="0"/>
              </a:rPr>
              <a:pPr/>
              <a:t>12</a:t>
            </a:fld>
            <a:endParaRPr lang="en-US" sz="1200">
              <a:latin typeface="Times"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xfrm>
            <a:off x="906357" y="4715907"/>
            <a:ext cx="4984962" cy="4467701"/>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GB" baseline="0" dirty="0">
                <a:latin typeface="Times" charset="0"/>
              </a:rPr>
              <a:t>What I’m covering, talking about</a:t>
            </a:r>
          </a:p>
          <a:p>
            <a:pPr eaLnBrk="1" hangingPunct="1"/>
            <a:endParaRPr lang="en-GB" baseline="0" dirty="0">
              <a:latin typeface="Time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a:extLst>
              <a:ext uri="{FF2B5EF4-FFF2-40B4-BE49-F238E27FC236}">
                <a16:creationId xmlns:a16="http://schemas.microsoft.com/office/drawing/2014/main" id="{F5672E05-3D62-8FC8-02EB-6310EA7DDA8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861FA47B-6D28-8C49-B433-D5D689F8A8B1}" type="slidenum">
              <a:rPr lang="en-US" altLang="en-US" sz="1200"/>
              <a:pPr/>
              <a:t>33</a:t>
            </a:fld>
            <a:endParaRPr lang="en-US" altLang="en-US" sz="1200"/>
          </a:p>
        </p:txBody>
      </p:sp>
      <p:sp>
        <p:nvSpPr>
          <p:cNvPr id="20482" name="Rectangle 2">
            <a:extLst>
              <a:ext uri="{FF2B5EF4-FFF2-40B4-BE49-F238E27FC236}">
                <a16:creationId xmlns:a16="http://schemas.microsoft.com/office/drawing/2014/main" id="{4513659A-8185-6C61-F2CD-7EDC32F7A3A7}"/>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2F28CBDB-E1D2-E450-31D9-B5ED506532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ABE8AE8C-7280-3EE7-155E-C49BB97054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FA8BF4DE-A977-6E49-AE5B-8433813D3436}" type="slidenum">
              <a:rPr lang="en-US" altLang="en-US" sz="1200"/>
              <a:pPr/>
              <a:t>34</a:t>
            </a:fld>
            <a:endParaRPr lang="en-US" altLang="en-US" sz="1200"/>
          </a:p>
        </p:txBody>
      </p:sp>
      <p:sp>
        <p:nvSpPr>
          <p:cNvPr id="22530" name="Rectangle 2">
            <a:extLst>
              <a:ext uri="{FF2B5EF4-FFF2-40B4-BE49-F238E27FC236}">
                <a16:creationId xmlns:a16="http://schemas.microsoft.com/office/drawing/2014/main" id="{A0F78BC6-6020-4A68-2C4A-CA49B45E3FD5}"/>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4433A2B6-310A-71DA-8317-29ED2042BCA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36139617-1734-BA87-3926-D1B05F7B85B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8125F102-3D70-9F43-B435-456986CD0401}" type="slidenum">
              <a:rPr lang="en-US" altLang="en-US" sz="1200"/>
              <a:pPr/>
              <a:t>36</a:t>
            </a:fld>
            <a:endParaRPr lang="en-US" altLang="en-US" sz="1200"/>
          </a:p>
        </p:txBody>
      </p:sp>
      <p:sp>
        <p:nvSpPr>
          <p:cNvPr id="26626" name="Rectangle 2">
            <a:extLst>
              <a:ext uri="{FF2B5EF4-FFF2-40B4-BE49-F238E27FC236}">
                <a16:creationId xmlns:a16="http://schemas.microsoft.com/office/drawing/2014/main" id="{BF72E255-DA3B-242E-6A41-F4B96991E15B}"/>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AA3E4A3E-E33A-382A-973D-685344DB8FB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a:extLst>
              <a:ext uri="{FF2B5EF4-FFF2-40B4-BE49-F238E27FC236}">
                <a16:creationId xmlns:a16="http://schemas.microsoft.com/office/drawing/2014/main" id="{3F46F5B1-BC89-7F57-2FF7-1347F38B95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C359343-D45B-244B-B56A-F56FC043DC91}" type="slidenum">
              <a:rPr lang="en-US" altLang="en-US" sz="1200"/>
              <a:pPr/>
              <a:t>38</a:t>
            </a:fld>
            <a:endParaRPr lang="en-US" altLang="en-US" sz="1200"/>
          </a:p>
        </p:txBody>
      </p:sp>
      <p:sp>
        <p:nvSpPr>
          <p:cNvPr id="29698" name="Rectangle 2">
            <a:extLst>
              <a:ext uri="{FF2B5EF4-FFF2-40B4-BE49-F238E27FC236}">
                <a16:creationId xmlns:a16="http://schemas.microsoft.com/office/drawing/2014/main" id="{0EB58B5B-7BC4-904E-60C6-FC76562E5B42}"/>
              </a:ext>
            </a:extLst>
          </p:cNvPr>
          <p:cNvSpPr>
            <a:spLocks noGrp="1" noRot="1" noChangeAspect="1" noChangeArrowheads="1" noTextEdit="1"/>
          </p:cNvSpPr>
          <p:nvPr>
            <p:ph type="sldImg"/>
          </p:nvPr>
        </p:nvSpPr>
        <p:spPr>
          <a:ln/>
        </p:spPr>
      </p:sp>
      <p:sp>
        <p:nvSpPr>
          <p:cNvPr id="29699" name="Rectangle 3">
            <a:extLst>
              <a:ext uri="{FF2B5EF4-FFF2-40B4-BE49-F238E27FC236}">
                <a16:creationId xmlns:a16="http://schemas.microsoft.com/office/drawing/2014/main" id="{F1BA5AED-9E2A-906D-0CDD-9314091CB31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C3F0F5D-4036-854D-8912-1888FC2ED244}" type="slidenum">
              <a:rPr lang="en-US" sz="1200">
                <a:latin typeface="Times" charset="0"/>
              </a:rPr>
              <a:pPr/>
              <a:t>20</a:t>
            </a:fld>
            <a:endParaRPr lang="en-US" sz="1200">
              <a:latin typeface="Times" charset="0"/>
            </a:endParaRPr>
          </a:p>
        </p:txBody>
      </p:sp>
      <p:sp>
        <p:nvSpPr>
          <p:cNvPr id="31746" name="Rectangle 7"/>
          <p:cNvSpPr txBox="1">
            <a:spLocks noGrp="1" noChangeArrowheads="1"/>
          </p:cNvSpPr>
          <p:nvPr/>
        </p:nvSpPr>
        <p:spPr bwMode="auto">
          <a:xfrm>
            <a:off x="3852016" y="9431814"/>
            <a:ext cx="2945659" cy="4964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r"/>
            <a:fld id="{BF73C34F-21A9-DD46-8EAC-DDA348C838A8}" type="slidenum">
              <a:rPr lang="en-GB" sz="1200">
                <a:cs typeface="Arial" charset="0"/>
              </a:rPr>
              <a:pPr algn="r"/>
              <a:t>20</a:t>
            </a:fld>
            <a:endParaRPr lang="en-GB" sz="1200">
              <a:cs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906357" y="4715907"/>
            <a:ext cx="4984962" cy="4467701"/>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Times" pitchFamily="48" charset="0"/>
                <a:ea typeface="ＭＳ Ｐゴシック" charset="0"/>
                <a:cs typeface="ＭＳ Ｐゴシック" charset="0"/>
              </a:rPr>
              <a:t>Engagement in regular clinical supervision has been a professional requirement of practicing clinical psychologists in the UK for many years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kern="1200" dirty="0">
              <a:solidFill>
                <a:schemeClr val="tx1"/>
              </a:solidFill>
              <a:effectLst/>
              <a:latin typeface="Times" pitchFamily="48" charset="0"/>
              <a:ea typeface="ＭＳ Ｐゴシック" charset="0"/>
              <a:cs typeface="ＭＳ Ｐゴシック"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Times" pitchFamily="48" charset="0"/>
                <a:ea typeface="ＭＳ Ｐゴシック" charset="0"/>
                <a:cs typeface="ＭＳ Ｐゴシック" charset="0"/>
              </a:rPr>
              <a:t>2007 new ways of working psychologically</a:t>
            </a:r>
            <a:r>
              <a:rPr lang="en-US" sz="1200" kern="1200" baseline="0" dirty="0">
                <a:solidFill>
                  <a:schemeClr val="tx1"/>
                </a:solidFill>
                <a:effectLst/>
                <a:latin typeface="Times" pitchFamily="48" charset="0"/>
                <a:ea typeface="ＭＳ Ｐゴシック" charset="0"/>
                <a:cs typeface="ＭＳ Ｐゴシック" charset="0"/>
              </a:rPr>
              <a:t> in teams- applied psychologists emphasis on sharing psychological ideas and consultation/ supervision of others</a:t>
            </a:r>
            <a:endParaRPr lang="en-US" dirty="0"/>
          </a:p>
          <a:p>
            <a:pPr eaLnBrk="1" hangingPunct="1"/>
            <a:endParaRPr lang="en-US" sz="1200" kern="1200" dirty="0">
              <a:solidFill>
                <a:schemeClr val="tx1"/>
              </a:solidFill>
              <a:latin typeface="Times" pitchFamily="48" charset="0"/>
              <a:ea typeface="ＭＳ Ｐゴシック" charset="0"/>
              <a:cs typeface="ＭＳ Ｐゴシック" charset="0"/>
            </a:endParaRPr>
          </a:p>
          <a:p>
            <a:pPr eaLnBrk="1" hangingPunct="1"/>
            <a:r>
              <a:rPr lang="en-US" sz="1200" kern="1200" dirty="0">
                <a:solidFill>
                  <a:schemeClr val="tx1"/>
                </a:solidFill>
                <a:latin typeface="Times" pitchFamily="48" charset="0"/>
                <a:ea typeface="ＭＳ Ｐゴシック" charset="0"/>
                <a:cs typeface="ＭＳ Ｐゴシック" charset="0"/>
              </a:rPr>
              <a:t>little guidance regarding how psychologists should be taught the skills required to be a supervisor, or how these skills should be evaluated-development of national guidance for the training of clinical psychologists as supervisors. Nationally agreed learning objectives for supervisor training DROSS STAR</a:t>
            </a:r>
            <a:endParaRPr lang="en-US" dirty="0">
              <a:latin typeface="Times" charset="0"/>
            </a:endParaRPr>
          </a:p>
          <a:p>
            <a:pPr eaLnBrk="1" hangingPunct="1"/>
            <a:r>
              <a:rPr lang="en-US" dirty="0">
                <a:latin typeface="Times" charset="0"/>
              </a:rPr>
              <a:t>BPS and CPD- accepting the working party advice that clinical supervisory skills are part of CPD </a:t>
            </a:r>
          </a:p>
          <a:p>
            <a:pPr eaLnBrk="1" hangingPunct="1"/>
            <a:r>
              <a:rPr lang="en-US" sz="1200" kern="1200" dirty="0">
                <a:solidFill>
                  <a:schemeClr val="tx1"/>
                </a:solidFill>
                <a:latin typeface="Times" pitchFamily="48" charset="0"/>
                <a:ea typeface="ＭＳ Ｐゴシック" charset="0"/>
                <a:cs typeface="ＭＳ Ｐゴシック" charset="0"/>
              </a:rPr>
              <a:t>Engagement in supervision is a professional requirement for clinical psychologists in the UK (Division of Clinical Psychology 2014).</a:t>
            </a:r>
            <a:endParaRPr lang="en-US" dirty="0">
              <a:latin typeface="Times" charset="0"/>
            </a:endParaRPr>
          </a:p>
          <a:p>
            <a:pPr eaLnBrk="1" hangingPunct="1"/>
            <a:r>
              <a:rPr lang="en-US" dirty="0">
                <a:latin typeface="Times" charset="0"/>
              </a:rPr>
              <a:t>New ways</a:t>
            </a:r>
            <a:r>
              <a:rPr lang="en-US" baseline="0" dirty="0">
                <a:latin typeface="Times" charset="0"/>
              </a:rPr>
              <a:t> of working 2007</a:t>
            </a:r>
          </a:p>
          <a:p>
            <a:pPr eaLnBrk="1" hangingPunct="1"/>
            <a:endParaRPr lang="en-US" baseline="0" dirty="0">
              <a:latin typeface="Times"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The skills, knowledge and values to work in a range of indirect ways to improve psychological aspects of health and healthcare. This includes leadership skills and competencies in </a:t>
            </a:r>
            <a:r>
              <a:rPr lang="en-US" sz="1200" b="0" i="1" kern="1200" dirty="0">
                <a:solidFill>
                  <a:schemeClr val="tx1"/>
                </a:solidFill>
                <a:effectLst/>
                <a:latin typeface="+mn-lt"/>
                <a:ea typeface="+mn-ea"/>
                <a:cs typeface="+mn-cs"/>
              </a:rPr>
              <a:t>consultancy</a:t>
            </a:r>
            <a:r>
              <a:rPr lang="en-US" sz="1200" b="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supervision</a:t>
            </a:r>
            <a:r>
              <a:rPr lang="en-US" sz="1200" b="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teaching </a:t>
            </a:r>
            <a:r>
              <a:rPr lang="en-US" sz="1200" b="0" kern="1200" dirty="0">
                <a:solidFill>
                  <a:schemeClr val="tx1"/>
                </a:solidFill>
                <a:effectLst/>
                <a:latin typeface="+mn-lt"/>
                <a:ea typeface="+mn-ea"/>
                <a:cs typeface="+mn-cs"/>
              </a:rPr>
              <a:t>and </a:t>
            </a:r>
            <a:r>
              <a:rPr lang="en-US" sz="1200" b="0" i="1" kern="1200" dirty="0">
                <a:solidFill>
                  <a:schemeClr val="tx1"/>
                </a:solidFill>
                <a:effectLst/>
                <a:latin typeface="+mn-lt"/>
                <a:ea typeface="+mn-ea"/>
                <a:cs typeface="+mn-cs"/>
              </a:rPr>
              <a:t>training</a:t>
            </a:r>
            <a:r>
              <a:rPr lang="en-US" sz="1200" b="0" kern="1200" dirty="0">
                <a:solidFill>
                  <a:schemeClr val="tx1"/>
                </a:solidFill>
                <a:effectLst/>
                <a:latin typeface="+mn-lt"/>
                <a:ea typeface="+mn-ea"/>
                <a:cs typeface="+mn-cs"/>
              </a:rPr>
              <a:t>, working collaboratively and </a:t>
            </a:r>
            <a:r>
              <a:rPr lang="en-US" sz="1200" b="0" i="1" kern="1200" dirty="0">
                <a:solidFill>
                  <a:schemeClr val="tx1"/>
                </a:solidFill>
                <a:effectLst/>
                <a:latin typeface="+mn-lt"/>
                <a:ea typeface="+mn-ea"/>
                <a:cs typeface="+mn-cs"/>
              </a:rPr>
              <a:t>influencing psychological mindedness </a:t>
            </a:r>
            <a:r>
              <a:rPr lang="en-US" sz="1200" b="0" kern="1200" dirty="0">
                <a:solidFill>
                  <a:schemeClr val="tx1"/>
                </a:solidFill>
                <a:effectLst/>
                <a:latin typeface="+mn-lt"/>
                <a:ea typeface="+mn-ea"/>
                <a:cs typeface="+mn-cs"/>
              </a:rPr>
              <a:t>and </a:t>
            </a:r>
            <a:r>
              <a:rPr lang="en-US" sz="1200" b="0" i="1" kern="1200" dirty="0">
                <a:solidFill>
                  <a:schemeClr val="tx1"/>
                </a:solidFill>
                <a:effectLst/>
                <a:latin typeface="+mn-lt"/>
                <a:ea typeface="+mn-ea"/>
                <a:cs typeface="+mn-cs"/>
              </a:rPr>
              <a:t>practices of teams</a:t>
            </a:r>
            <a:r>
              <a:rPr lang="en-US" sz="1200" b="0" kern="1200" dirty="0">
                <a:solidFill>
                  <a:schemeClr val="tx1"/>
                </a:solidFill>
                <a:effectLst/>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Supervisors must be registered with the HCPC-understand the importance of participation in training, supervision and mentoring. 11.4  understand models of supervision and their contribution to practice 2015</a:t>
            </a:r>
            <a:endParaRPr lang="en-US" dirty="0">
              <a:effectLst/>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effectLst/>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pPr eaLnBrk="1" hangingPunct="1"/>
            <a:endParaRPr lang="en-US" baseline="0" dirty="0">
              <a:latin typeface="Times" charset="0"/>
            </a:endParaRPr>
          </a:p>
          <a:p>
            <a:pPr eaLnBrk="1" hangingPunct="1"/>
            <a:endParaRPr lang="en-US" dirty="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a:ln/>
        </p:spPr>
      </p:sp>
      <p:sp>
        <p:nvSpPr>
          <p:cNvPr id="952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a:latin typeface="Times" charset="0"/>
              </a:rPr>
              <a:t>The brief from these </a:t>
            </a:r>
            <a:r>
              <a:rPr lang="en-US" dirty="0" err="1">
                <a:latin typeface="Times" charset="0"/>
              </a:rPr>
              <a:t>organisations</a:t>
            </a:r>
            <a:r>
              <a:rPr lang="en-US" dirty="0">
                <a:latin typeface="Times" charset="0"/>
              </a:rPr>
              <a:t> focused on the competences needed to supervise the high and low intensity interventions described in the Improving Access to Psychological Therapies (IAPT) </a:t>
            </a:r>
            <a:r>
              <a:rPr lang="en-US" dirty="0" err="1">
                <a:latin typeface="Times" charset="0"/>
              </a:rPr>
              <a:t>programme</a:t>
            </a:r>
            <a:r>
              <a:rPr lang="en-US" dirty="0">
                <a:latin typeface="Times" charset="0"/>
              </a:rPr>
              <a:t>. Since this time the framework has been broadened to include supervision of the range of therapy modalities and clinical contexts included in the ‘suite’ of competence frameworks published on the CORE website – </a:t>
            </a:r>
            <a:r>
              <a:rPr lang="en-US" dirty="0" err="1">
                <a:latin typeface="Times" charset="0"/>
              </a:rPr>
              <a:t>ucl</a:t>
            </a:r>
            <a:r>
              <a:rPr lang="en-US" dirty="0">
                <a:latin typeface="Times" charset="0"/>
              </a:rPr>
              <a:t>. Have these been</a:t>
            </a:r>
            <a:r>
              <a:rPr lang="en-US" baseline="0" dirty="0">
                <a:latin typeface="Times" charset="0"/>
              </a:rPr>
              <a:t> incorporated into the STAR training??</a:t>
            </a:r>
            <a:endParaRPr lang="en-US" dirty="0">
              <a:latin typeface="Times" charset="0"/>
            </a:endParaRPr>
          </a:p>
          <a:p>
            <a:endParaRPr lang="en-US" dirty="0">
              <a:latin typeface="Times" charset="0"/>
            </a:endParaRPr>
          </a:p>
          <a:p>
            <a:endParaRPr lang="en-US" dirty="0">
              <a:latin typeface="Times" charset="0"/>
            </a:endParaRPr>
          </a:p>
        </p:txBody>
      </p:sp>
      <p:sp>
        <p:nvSpPr>
          <p:cNvPr id="952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00018B1-C78F-A54D-8159-B8E32818CF76}" type="slidenum">
              <a:rPr lang="en-US" sz="1200">
                <a:latin typeface="Times" charset="0"/>
              </a:rPr>
              <a:pPr/>
              <a:t>21</a:t>
            </a:fld>
            <a:endParaRPr lang="en-US" sz="1200">
              <a:latin typeface="Time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p:cNvSpPr>
          <p:nvPr>
            <p:ph type="sldImg"/>
          </p:nvPr>
        </p:nvSpPr>
        <p:spPr>
          <a:ln/>
        </p:spPr>
      </p:sp>
      <p:sp>
        <p:nvSpPr>
          <p:cNvPr id="9625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Times" charset="0"/>
              </a:rPr>
              <a:t>Useful summary guidance</a:t>
            </a:r>
          </a:p>
          <a:p>
            <a:r>
              <a:rPr lang="en-US">
                <a:latin typeface="Times" charset="0"/>
              </a:rPr>
              <a:t>Arrange cover when on leave, plan case work in advance of the placement, prepare for the arrival of a trainee- not lose time at the start</a:t>
            </a:r>
          </a:p>
        </p:txBody>
      </p:sp>
      <p:sp>
        <p:nvSpPr>
          <p:cNvPr id="9625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FA9CA097-96C5-8A4B-B225-20E845627AED}" type="slidenum">
              <a:rPr lang="en-US" sz="1200">
                <a:latin typeface="Times" charset="0"/>
              </a:rPr>
              <a:pPr/>
              <a:t>22</a:t>
            </a:fld>
            <a:endParaRPr lang="en-US" sz="1200">
              <a:latin typeface="Time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Times" charset="0"/>
              </a:rPr>
              <a:t>Longer often recommended at the beginning of training</a:t>
            </a:r>
          </a:p>
          <a:p>
            <a:r>
              <a:rPr lang="en-US">
                <a:latin typeface="Times" charset="0"/>
              </a:rPr>
              <a:t>Observation includes trainee observing supervisors communication with others (verbal and written), opportunity for practice and feedback</a:t>
            </a:r>
          </a:p>
          <a:p>
            <a:r>
              <a:rPr lang="en-US">
                <a:latin typeface="Times" charset="0"/>
              </a:rPr>
              <a:t>Duty to let the course know if serious doubts at mid placement</a:t>
            </a:r>
          </a:p>
        </p:txBody>
      </p:sp>
      <p:sp>
        <p:nvSpPr>
          <p:cNvPr id="972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A5B02B6-822E-784F-8571-48C010BB89C8}" type="slidenum">
              <a:rPr lang="en-US" sz="1200">
                <a:latin typeface="Times" charset="0"/>
              </a:rPr>
              <a:pPr/>
              <a:t>23</a:t>
            </a:fld>
            <a:endParaRPr lang="en-US" sz="1200">
              <a:latin typeface="Time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of tapes/live supervision</a:t>
            </a:r>
          </a:p>
          <a:p>
            <a:r>
              <a:rPr lang="en-US" dirty="0"/>
              <a:t>Peer supervision</a:t>
            </a:r>
            <a:r>
              <a:rPr lang="en-US" baseline="0" dirty="0"/>
              <a:t> arrangements for more senior staff</a:t>
            </a:r>
          </a:p>
          <a:p>
            <a:r>
              <a:rPr lang="en-US" baseline="0" dirty="0"/>
              <a:t>Supervision drops off as time goes on, usually better for newly qualified staff</a:t>
            </a:r>
          </a:p>
          <a:p>
            <a:r>
              <a:rPr lang="en-US" baseline="0" dirty="0"/>
              <a:t>How much is clinical supervision truly valued, tick box versus invested in</a:t>
            </a:r>
          </a:p>
          <a:p>
            <a:r>
              <a:rPr lang="en-US" baseline="0" dirty="0"/>
              <a:t>Team culture/ inpatient/ community- in tune with your values </a:t>
            </a:r>
            <a:r>
              <a:rPr lang="en-US" baseline="0" dirty="0" err="1"/>
              <a:t>etc</a:t>
            </a:r>
            <a:r>
              <a:rPr lang="en-US" baseline="0" dirty="0"/>
              <a:t> is it a learning development culture, or a watch your back, crisis driven, hunt the personal pathology, strive for </a:t>
            </a:r>
            <a:r>
              <a:rPr lang="en-US" baseline="0" dirty="0" err="1"/>
              <a:t>beauctractic</a:t>
            </a:r>
            <a:r>
              <a:rPr lang="en-US" baseline="0" dirty="0"/>
              <a:t> efficiency Hawkins and </a:t>
            </a:r>
            <a:r>
              <a:rPr lang="en-US" baseline="0" dirty="0" err="1"/>
              <a:t>Shohet</a:t>
            </a:r>
            <a:r>
              <a:rPr lang="en-US" baseline="0" dirty="0"/>
              <a:t> 2006 p44 </a:t>
            </a:r>
            <a:r>
              <a:rPr lang="en-US" baseline="0" dirty="0" err="1"/>
              <a:t>Scaife</a:t>
            </a:r>
            <a:endParaRPr lang="en-US" baseline="0" dirty="0"/>
          </a:p>
        </p:txBody>
      </p:sp>
      <p:sp>
        <p:nvSpPr>
          <p:cNvPr id="4" name="Slide Number Placeholder 3"/>
          <p:cNvSpPr>
            <a:spLocks noGrp="1"/>
          </p:cNvSpPr>
          <p:nvPr>
            <p:ph type="sldNum" sz="quarter" idx="10"/>
          </p:nvPr>
        </p:nvSpPr>
        <p:spPr/>
        <p:txBody>
          <a:bodyPr/>
          <a:lstStyle/>
          <a:p>
            <a:fld id="{9B300D72-8CDF-9F4A-ACED-53CA2A4C75BA}" type="slidenum">
              <a:rPr lang="en-US" smtClean="0"/>
              <a:pPr/>
              <a:t>25</a:t>
            </a:fld>
            <a:endParaRPr lang="en-US"/>
          </a:p>
        </p:txBody>
      </p:sp>
    </p:spTree>
    <p:extLst>
      <p:ext uri="{BB962C8B-B14F-4D97-AF65-F5344CB8AC3E}">
        <p14:creationId xmlns:p14="http://schemas.microsoft.com/office/powerpoint/2010/main" val="1644900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Cover in</a:t>
            </a:r>
            <a:r>
              <a:rPr lang="en-US" baseline="0" dirty="0"/>
              <a:t> contracting sessions</a:t>
            </a:r>
            <a:endParaRPr lang="en-US" dirty="0"/>
          </a:p>
        </p:txBody>
      </p:sp>
      <p:sp>
        <p:nvSpPr>
          <p:cNvPr id="4" name="Slide Number Placeholder 3"/>
          <p:cNvSpPr>
            <a:spLocks noGrp="1"/>
          </p:cNvSpPr>
          <p:nvPr>
            <p:ph type="sldNum" sz="quarter" idx="10"/>
          </p:nvPr>
        </p:nvSpPr>
        <p:spPr/>
        <p:txBody>
          <a:bodyPr/>
          <a:lstStyle/>
          <a:p>
            <a:fld id="{9B300D72-8CDF-9F4A-ACED-53CA2A4C75BA}" type="slidenum">
              <a:rPr lang="en-US" smtClean="0"/>
              <a:pPr/>
              <a:t>26</a:t>
            </a:fld>
            <a:endParaRPr lang="en-US"/>
          </a:p>
        </p:txBody>
      </p:sp>
    </p:spTree>
    <p:extLst>
      <p:ext uri="{BB962C8B-B14F-4D97-AF65-F5344CB8AC3E}">
        <p14:creationId xmlns:p14="http://schemas.microsoft.com/office/powerpoint/2010/main" val="399115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Preventing harm, safeguarding,</a:t>
            </a:r>
            <a:r>
              <a:rPr lang="en-US" baseline="0" dirty="0"/>
              <a:t> teaching better skills </a:t>
            </a:r>
            <a:r>
              <a:rPr lang="en-US" baseline="0" dirty="0" err="1"/>
              <a:t>etc</a:t>
            </a:r>
            <a:r>
              <a:rPr lang="en-US" baseline="0" dirty="0"/>
              <a:t>, re </a:t>
            </a:r>
            <a:r>
              <a:rPr lang="en-US" baseline="0" dirty="0" err="1"/>
              <a:t>energise</a:t>
            </a:r>
            <a:r>
              <a:rPr lang="en-US" baseline="0" dirty="0"/>
              <a:t>  and restore</a:t>
            </a:r>
          </a:p>
          <a:p>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“Capacity to </a:t>
            </a:r>
            <a:r>
              <a:rPr lang="en-US" sz="1200" b="0" kern="1200" dirty="0" err="1">
                <a:solidFill>
                  <a:schemeClr val="tx1"/>
                </a:solidFill>
                <a:effectLst/>
                <a:latin typeface="+mn-lt"/>
                <a:ea typeface="+mn-ea"/>
                <a:cs typeface="+mn-cs"/>
              </a:rPr>
              <a:t>utilise</a:t>
            </a:r>
            <a:r>
              <a:rPr lang="en-US" sz="1200" b="0" kern="1200" dirty="0">
                <a:solidFill>
                  <a:schemeClr val="tx1"/>
                </a:solidFill>
                <a:effectLst/>
                <a:latin typeface="+mn-lt"/>
                <a:ea typeface="+mn-ea"/>
                <a:cs typeface="+mn-cs"/>
              </a:rPr>
              <a:t> supervision effectively to </a:t>
            </a:r>
            <a:r>
              <a:rPr lang="en-US" sz="1200" b="0" kern="1200" dirty="0" err="1">
                <a:solidFill>
                  <a:schemeClr val="tx1"/>
                </a:solidFill>
                <a:effectLst/>
                <a:latin typeface="+mn-lt"/>
                <a:ea typeface="+mn-ea"/>
                <a:cs typeface="+mn-cs"/>
              </a:rPr>
              <a:t>refect</a:t>
            </a:r>
            <a:r>
              <a:rPr lang="en-US" sz="1200" b="0" kern="1200" dirty="0">
                <a:solidFill>
                  <a:schemeClr val="tx1"/>
                </a:solidFill>
                <a:effectLst/>
                <a:latin typeface="+mn-lt"/>
                <a:ea typeface="+mn-ea"/>
                <a:cs typeface="+mn-cs"/>
              </a:rPr>
              <a:t> upon personal effectiveness, shape and change personal and </a:t>
            </a:r>
            <a:r>
              <a:rPr lang="en-US" sz="1200" b="0" kern="1200" dirty="0" err="1">
                <a:solidFill>
                  <a:schemeClr val="tx1"/>
                </a:solidFill>
                <a:effectLst/>
                <a:latin typeface="+mn-lt"/>
                <a:ea typeface="+mn-ea"/>
                <a:cs typeface="+mn-cs"/>
              </a:rPr>
              <a:t>organisational</a:t>
            </a:r>
            <a:r>
              <a:rPr lang="en-US" sz="1200" b="0" kern="1200" dirty="0">
                <a:solidFill>
                  <a:schemeClr val="tx1"/>
                </a:solidFill>
                <a:effectLst/>
                <a:latin typeface="+mn-lt"/>
                <a:ea typeface="+mn-ea"/>
                <a:cs typeface="+mn-cs"/>
              </a:rPr>
              <a:t> practice including that information offered by outcomes monitoring.”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B300D72-8CDF-9F4A-ACED-53CA2A4C75BA}" type="slidenum">
              <a:rPr lang="en-US" smtClean="0"/>
              <a:pPr/>
              <a:t>27</a:t>
            </a:fld>
            <a:endParaRPr lang="en-US"/>
          </a:p>
        </p:txBody>
      </p:sp>
    </p:spTree>
    <p:extLst>
      <p:ext uri="{BB962C8B-B14F-4D97-AF65-F5344CB8AC3E}">
        <p14:creationId xmlns:p14="http://schemas.microsoft.com/office/powerpoint/2010/main" val="3577979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Barriers, facilitators,</a:t>
            </a:r>
            <a:r>
              <a:rPr lang="en-US" baseline="0" dirty="0"/>
              <a:t> local context</a:t>
            </a:r>
            <a:endParaRPr lang="en-US" dirty="0"/>
          </a:p>
        </p:txBody>
      </p:sp>
      <p:sp>
        <p:nvSpPr>
          <p:cNvPr id="4" name="Slide Number Placeholder 3"/>
          <p:cNvSpPr>
            <a:spLocks noGrp="1"/>
          </p:cNvSpPr>
          <p:nvPr>
            <p:ph type="sldNum" sz="quarter" idx="10"/>
          </p:nvPr>
        </p:nvSpPr>
        <p:spPr/>
        <p:txBody>
          <a:bodyPr/>
          <a:lstStyle/>
          <a:p>
            <a:fld id="{9B300D72-8CDF-9F4A-ACED-53CA2A4C75BA}" type="slidenum">
              <a:rPr lang="en-US" smtClean="0"/>
              <a:pPr/>
              <a:t>28</a:t>
            </a:fld>
            <a:endParaRPr lang="en-US"/>
          </a:p>
        </p:txBody>
      </p:sp>
    </p:spTree>
    <p:extLst>
      <p:ext uri="{BB962C8B-B14F-4D97-AF65-F5344CB8AC3E}">
        <p14:creationId xmlns:p14="http://schemas.microsoft.com/office/powerpoint/2010/main" val="4161521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Main title">
    <p:spTree>
      <p:nvGrpSpPr>
        <p:cNvPr id="1" name=""/>
        <p:cNvGrpSpPr/>
        <p:nvPr/>
      </p:nvGrpSpPr>
      <p:grpSpPr>
        <a:xfrm>
          <a:off x="0" y="0"/>
          <a:ext cx="0" cy="0"/>
          <a:chOff x="0" y="0"/>
          <a:chExt cx="0" cy="0"/>
        </a:xfrm>
      </p:grpSpPr>
      <p:sp>
        <p:nvSpPr>
          <p:cNvPr id="2" name="School or department">
            <a:extLst>
              <a:ext uri="{FF2B5EF4-FFF2-40B4-BE49-F238E27FC236}">
                <a16:creationId xmlns:a16="http://schemas.microsoft.com/office/drawing/2014/main" id="{9A5248B9-C8DE-4EB1-8E8B-18FC3F0985CB}"/>
              </a:ext>
            </a:extLst>
          </p:cNvPr>
          <p:cNvSpPr>
            <a:spLocks noGrp="1"/>
          </p:cNvSpPr>
          <p:nvPr>
            <p:ph type="title" hasCustomPrompt="1"/>
          </p:nvPr>
        </p:nvSpPr>
        <p:spPr/>
        <p:txBody>
          <a:bodyPr/>
          <a:lstStyle>
            <a:lvl1pPr>
              <a:lnSpc>
                <a:spcPct val="100000"/>
              </a:lnSpc>
              <a:defRPr sz="3000">
                <a:latin typeface="+mj-lt"/>
                <a:cs typeface="Times New Roman" panose="02020603050405020304" pitchFamily="18" charset="0"/>
              </a:defRPr>
            </a:lvl1pPr>
          </a:lstStyle>
          <a:p>
            <a:r>
              <a:rPr lang="en-US"/>
              <a:t>Programme in Clinical Psychology</a:t>
            </a:r>
            <a:endParaRPr lang="en-GB" dirty="0"/>
          </a:p>
        </p:txBody>
      </p:sp>
      <p:sp>
        <p:nvSpPr>
          <p:cNvPr id="7" name="Title">
            <a:extLst>
              <a:ext uri="{FF2B5EF4-FFF2-40B4-BE49-F238E27FC236}">
                <a16:creationId xmlns:a16="http://schemas.microsoft.com/office/drawing/2014/main" id="{62E2001E-23F6-455C-9201-6EA51F065A31}"/>
              </a:ext>
            </a:extLst>
          </p:cNvPr>
          <p:cNvSpPr>
            <a:spLocks noGrp="1"/>
          </p:cNvSpPr>
          <p:nvPr>
            <p:ph type="body" sz="quarter" idx="11" hasCustomPrompt="1"/>
          </p:nvPr>
        </p:nvSpPr>
        <p:spPr>
          <a:xfrm>
            <a:off x="301625" y="1419225"/>
            <a:ext cx="6614081" cy="2305050"/>
          </a:xfrm>
        </p:spPr>
        <p:txBody>
          <a:bodyPr anchor="ctr"/>
          <a:lstStyle>
            <a:lvl1pPr marL="0" indent="0">
              <a:lnSpc>
                <a:spcPct val="100000"/>
              </a:lnSpc>
              <a:buNone/>
              <a:defRPr sz="4400" b="1">
                <a:latin typeface="+mj-lt"/>
                <a:cs typeface="Times New Roman" panose="02020603050405020304" pitchFamily="18" charset="0"/>
              </a:defRPr>
            </a:lvl1pPr>
          </a:lstStyle>
          <a:p>
            <a:pPr lvl="0"/>
            <a:r>
              <a:rPr lang="en-GB" dirty="0"/>
              <a:t>Main presentation title</a:t>
            </a:r>
          </a:p>
        </p:txBody>
      </p:sp>
      <p:sp>
        <p:nvSpPr>
          <p:cNvPr id="11" name="Slide Number">
            <a:extLst>
              <a:ext uri="{FF2B5EF4-FFF2-40B4-BE49-F238E27FC236}">
                <a16:creationId xmlns:a16="http://schemas.microsoft.com/office/drawing/2014/main" id="{DADF2B56-FDED-4E3D-9E77-947634ADEC23}"/>
              </a:ext>
            </a:extLst>
          </p:cNvPr>
          <p:cNvSpPr>
            <a:spLocks noGrp="1"/>
          </p:cNvSpPr>
          <p:nvPr>
            <p:ph type="sldNum" sz="quarter" idx="13"/>
          </p:nvPr>
        </p:nvSpPr>
        <p:spPr/>
        <p:txBody>
          <a:bodyPr/>
          <a:lstStyle/>
          <a:p>
            <a:r>
              <a:rPr lang="en-GB" dirty="0"/>
              <a:t>Slide </a:t>
            </a:r>
            <a:fld id="{A7423406-D7A4-46EF-83DD-760666D0DF80}" type="slidenum">
              <a:rPr lang="en-GB" smtClean="0"/>
              <a:pPr/>
              <a:t>‹#›</a:t>
            </a:fld>
            <a:endParaRPr lang="en-GB" dirty="0"/>
          </a:p>
        </p:txBody>
      </p:sp>
    </p:spTree>
    <p:custDataLst>
      <p:tags r:id="rId1"/>
    </p:custDataLst>
    <p:extLst>
      <p:ext uri="{BB962C8B-B14F-4D97-AF65-F5344CB8AC3E}">
        <p14:creationId xmlns:p14="http://schemas.microsoft.com/office/powerpoint/2010/main" val="427570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51435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950797"/>
            <a:ext cx="7182197" cy="323096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5850" y="1058711"/>
            <a:ext cx="6972300" cy="302607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851910" y="950798"/>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937635" y="950798"/>
            <a:ext cx="1268730" cy="483971"/>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1570732"/>
            <a:ext cx="6803136" cy="1940814"/>
          </a:xfrm>
        </p:spPr>
        <p:txBody>
          <a:bodyPr anchor="ctr">
            <a:noAutofit/>
          </a:bodyPr>
          <a:lstStyle>
            <a:lvl1pPr algn="ctr">
              <a:lnSpc>
                <a:spcPct val="83000"/>
              </a:lnSpc>
              <a:defRPr lang="en-US" sz="540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3511547"/>
            <a:ext cx="6803136" cy="342900"/>
          </a:xfrm>
        </p:spPr>
        <p:txBody>
          <a:bodyPr anchor="t">
            <a:normAutofit/>
          </a:bodyPr>
          <a:lstStyle>
            <a:lvl1pPr marL="0" indent="0" algn="ctr">
              <a:buNone/>
              <a:defRPr sz="1200">
                <a:solidFill>
                  <a:schemeClr val="tx1"/>
                </a:solidFill>
                <a:effectLst/>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991356" y="1008377"/>
            <a:ext cx="1165860" cy="397764"/>
          </a:xfrm>
        </p:spPr>
        <p:txBody>
          <a:bodyPr/>
          <a:lstStyle>
            <a:lvl1pPr algn="ctr">
              <a:defRPr lang="en-US" sz="975" kern="1200" spc="0" baseline="0">
                <a:solidFill>
                  <a:schemeClr val="tx1"/>
                </a:solidFill>
                <a:latin typeface="+mn-lt"/>
                <a:ea typeface="+mn-ea"/>
                <a:cs typeface="+mn-cs"/>
              </a:defRPr>
            </a:lvl1pPr>
          </a:lstStyle>
          <a:p>
            <a:fld id="{C44961B7-6B89-48AB-966F-622E2788EECC}" type="datetimeFigureOut">
              <a:rPr lang="en-US" dirty="0"/>
              <a:pPr/>
              <a:t>3/24/2026</a:t>
            </a:fld>
            <a:endParaRPr lang="en-US" dirty="0"/>
          </a:p>
        </p:txBody>
      </p:sp>
      <p:sp>
        <p:nvSpPr>
          <p:cNvPr id="5" name="Footer Placeholder 4"/>
          <p:cNvSpPr>
            <a:spLocks noGrp="1"/>
          </p:cNvSpPr>
          <p:nvPr>
            <p:ph type="ftr" sz="quarter" idx="11"/>
          </p:nvPr>
        </p:nvSpPr>
        <p:spPr>
          <a:xfrm>
            <a:off x="1090165" y="3908295"/>
            <a:ext cx="4430268" cy="17145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6453378" y="3908295"/>
            <a:ext cx="1584198" cy="171450"/>
          </a:xfr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1648119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title">
    <p:spTree>
      <p:nvGrpSpPr>
        <p:cNvPr id="1" name=""/>
        <p:cNvGrpSpPr/>
        <p:nvPr/>
      </p:nvGrpSpPr>
      <p:grpSpPr>
        <a:xfrm>
          <a:off x="0" y="0"/>
          <a:ext cx="0" cy="0"/>
          <a:chOff x="0" y="0"/>
          <a:chExt cx="0" cy="0"/>
        </a:xfrm>
      </p:grpSpPr>
      <p:sp>
        <p:nvSpPr>
          <p:cNvPr id="2" name="Section title"/>
          <p:cNvSpPr>
            <a:spLocks noGrp="1"/>
          </p:cNvSpPr>
          <p:nvPr>
            <p:ph type="title" hasCustomPrompt="1"/>
          </p:nvPr>
        </p:nvSpPr>
        <p:spPr>
          <a:xfrm>
            <a:off x="304800" y="1732278"/>
            <a:ext cx="8534400" cy="1678944"/>
          </a:xfrm>
        </p:spPr>
        <p:txBody>
          <a:bodyPr anchor="ctr" anchorCtr="0"/>
          <a:lstStyle>
            <a:lvl1pPr>
              <a:lnSpc>
                <a:spcPct val="100000"/>
              </a:lnSpc>
              <a:defRPr sz="3400" b="1">
                <a:latin typeface="+mj-lt"/>
                <a:cs typeface="Times New Roman" panose="02020603050405020304" pitchFamily="18" charset="0"/>
              </a:defRPr>
            </a:lvl1pPr>
          </a:lstStyle>
          <a:p>
            <a:r>
              <a:rPr lang="en-US" dirty="0"/>
              <a:t>Section title</a:t>
            </a:r>
          </a:p>
        </p:txBody>
      </p:sp>
      <p:sp>
        <p:nvSpPr>
          <p:cNvPr id="5" name="Slide Number">
            <a:extLst>
              <a:ext uri="{FF2B5EF4-FFF2-40B4-BE49-F238E27FC236}">
                <a16:creationId xmlns:a16="http://schemas.microsoft.com/office/drawing/2014/main" id="{9702293B-FE28-40FD-BA54-4D7083E0D0BE}"/>
              </a:ext>
            </a:extLst>
          </p:cNvPr>
          <p:cNvSpPr>
            <a:spLocks noGrp="1"/>
          </p:cNvSpPr>
          <p:nvPr>
            <p:ph type="sldNum" sz="quarter" idx="11"/>
          </p:nvPr>
        </p:nvSpPr>
        <p:spPr/>
        <p:txBody>
          <a:body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40968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slide A">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nSpc>
                <a:spcPct val="100000"/>
              </a:lnSpc>
              <a:defRPr sz="3000">
                <a:latin typeface="+mj-lt"/>
                <a:cs typeface="Times New Roman" panose="02020603050405020304" pitchFamily="18" charset="0"/>
              </a:defRPr>
            </a:lvl1pPr>
          </a:lstStyle>
          <a:p>
            <a:r>
              <a:rPr lang="en-US" dirty="0"/>
              <a:t>Text slide A</a:t>
            </a:r>
          </a:p>
        </p:txBody>
      </p:sp>
      <p:sp>
        <p:nvSpPr>
          <p:cNvPr id="7" name="Text Placeholder 6">
            <a:extLst>
              <a:ext uri="{FF2B5EF4-FFF2-40B4-BE49-F238E27FC236}">
                <a16:creationId xmlns:a16="http://schemas.microsoft.com/office/drawing/2014/main" id="{DF75E91B-40B2-456E-9BD2-FEA338F9AE1C}"/>
              </a:ext>
            </a:extLst>
          </p:cNvPr>
          <p:cNvSpPr>
            <a:spLocks noGrp="1"/>
          </p:cNvSpPr>
          <p:nvPr>
            <p:ph type="body" sz="quarter" idx="11" hasCustomPrompt="1"/>
          </p:nvPr>
        </p:nvSpPr>
        <p:spPr>
          <a:xfrm>
            <a:off x="301625" y="1163638"/>
            <a:ext cx="8518525" cy="3495072"/>
          </a:xfrm>
        </p:spPr>
        <p:txBody>
          <a:bodyPr/>
          <a:lstStyle>
            <a:lvl1pPr marL="0" indent="0">
              <a:buNone/>
              <a:defRPr/>
            </a:lvl1pPr>
          </a:lstStyle>
          <a:p>
            <a:pPr lvl="0"/>
            <a:r>
              <a:rPr lang="en-GB" dirty="0"/>
              <a:t>Body text</a:t>
            </a:r>
          </a:p>
        </p:txBody>
      </p:sp>
      <p:sp>
        <p:nvSpPr>
          <p:cNvPr id="9" name="Slide Number Placeholder 8">
            <a:extLst>
              <a:ext uri="{FF2B5EF4-FFF2-40B4-BE49-F238E27FC236}">
                <a16:creationId xmlns:a16="http://schemas.microsoft.com/office/drawing/2014/main" id="{7738DAB7-684F-4B80-8C10-776FB718136B}"/>
              </a:ext>
            </a:extLst>
          </p:cNvPr>
          <p:cNvSpPr>
            <a:spLocks noGrp="1"/>
          </p:cNvSpPr>
          <p:nvPr>
            <p:ph type="sldNum" sz="quarter" idx="12"/>
          </p:nvPr>
        </p:nvSpPr>
        <p:spPr/>
        <p:txBody>
          <a:body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3566089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ext slide B">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nSpc>
                <a:spcPct val="100000"/>
              </a:lnSpc>
              <a:defRPr sz="3000">
                <a:latin typeface="+mj-lt"/>
                <a:cs typeface="Times New Roman" panose="02020603050405020304" pitchFamily="18" charset="0"/>
              </a:defRPr>
            </a:lvl1pPr>
          </a:lstStyle>
          <a:p>
            <a:r>
              <a:rPr lang="en-US" dirty="0"/>
              <a:t>Text slide B</a:t>
            </a:r>
          </a:p>
        </p:txBody>
      </p:sp>
      <p:sp>
        <p:nvSpPr>
          <p:cNvPr id="9" name="Text Placeholder 8">
            <a:extLst>
              <a:ext uri="{FF2B5EF4-FFF2-40B4-BE49-F238E27FC236}">
                <a16:creationId xmlns:a16="http://schemas.microsoft.com/office/drawing/2014/main" id="{F0811A90-863D-418D-8AE1-A749CCF98ED6}"/>
              </a:ext>
            </a:extLst>
          </p:cNvPr>
          <p:cNvSpPr>
            <a:spLocks noGrp="1"/>
          </p:cNvSpPr>
          <p:nvPr>
            <p:ph type="body" sz="quarter" idx="12" hasCustomPrompt="1"/>
          </p:nvPr>
        </p:nvSpPr>
        <p:spPr>
          <a:xfrm>
            <a:off x="301625" y="1163639"/>
            <a:ext cx="4097338" cy="3502956"/>
          </a:xfrm>
        </p:spPr>
        <p:txBody>
          <a:bodyPr/>
          <a:lstStyle>
            <a:lvl1pPr marL="0" indent="0">
              <a:buNone/>
              <a:defRPr/>
            </a:lvl1pPr>
          </a:lstStyle>
          <a:p>
            <a:pPr lvl="0"/>
            <a:r>
              <a:rPr lang="en-GB" dirty="0"/>
              <a:t>Body text left</a:t>
            </a:r>
          </a:p>
        </p:txBody>
      </p:sp>
      <p:sp>
        <p:nvSpPr>
          <p:cNvPr id="10" name="Text Placeholder 8">
            <a:extLst>
              <a:ext uri="{FF2B5EF4-FFF2-40B4-BE49-F238E27FC236}">
                <a16:creationId xmlns:a16="http://schemas.microsoft.com/office/drawing/2014/main" id="{9B291EC0-CA7A-4D31-A821-C329F3EF2F97}"/>
              </a:ext>
            </a:extLst>
          </p:cNvPr>
          <p:cNvSpPr>
            <a:spLocks noGrp="1"/>
          </p:cNvSpPr>
          <p:nvPr>
            <p:ph type="body" sz="quarter" idx="13" hasCustomPrompt="1"/>
          </p:nvPr>
        </p:nvSpPr>
        <p:spPr>
          <a:xfrm>
            <a:off x="4745037" y="1163638"/>
            <a:ext cx="4097338" cy="3502956"/>
          </a:xfrm>
        </p:spPr>
        <p:txBody>
          <a:bodyPr/>
          <a:lstStyle>
            <a:lvl1pPr marL="0" indent="0">
              <a:buNone/>
              <a:defRPr/>
            </a:lvl1pPr>
          </a:lstStyle>
          <a:p>
            <a:pPr lvl="0"/>
            <a:r>
              <a:rPr lang="en-GB" dirty="0"/>
              <a:t>Body text right</a:t>
            </a:r>
          </a:p>
        </p:txBody>
      </p:sp>
      <p:sp>
        <p:nvSpPr>
          <p:cNvPr id="11" name="Slide Number Placeholder 10">
            <a:extLst>
              <a:ext uri="{FF2B5EF4-FFF2-40B4-BE49-F238E27FC236}">
                <a16:creationId xmlns:a16="http://schemas.microsoft.com/office/drawing/2014/main" id="{9E1AF0F5-F8B7-48AF-BA05-028505313948}"/>
              </a:ext>
            </a:extLst>
          </p:cNvPr>
          <p:cNvSpPr>
            <a:spLocks noGrp="1"/>
          </p:cNvSpPr>
          <p:nvPr>
            <p:ph type="sldNum" sz="quarter" idx="14"/>
          </p:nvPr>
        </p:nvSpPr>
        <p:spPr/>
        <p:txBody>
          <a:body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179751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 and image slide A">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4802AC1E-E884-486D-A1A5-5D286ED23CB8}"/>
              </a:ext>
            </a:extLst>
          </p:cNvPr>
          <p:cNvSpPr>
            <a:spLocks noGrp="1"/>
          </p:cNvSpPr>
          <p:nvPr>
            <p:ph type="title" hasCustomPrompt="1"/>
          </p:nvPr>
        </p:nvSpPr>
        <p:spPr>
          <a:xfrm>
            <a:off x="301625" y="224146"/>
            <a:ext cx="6614080" cy="594000"/>
          </a:xfrm>
        </p:spPr>
        <p:txBody>
          <a:bodyPr/>
          <a:lstStyle>
            <a:lvl1pPr>
              <a:defRPr sz="3000">
                <a:latin typeface="+mj-lt"/>
                <a:cs typeface="Times New Roman" panose="02020603050405020304" pitchFamily="18" charset="0"/>
              </a:defRPr>
            </a:lvl1pPr>
          </a:lstStyle>
          <a:p>
            <a:r>
              <a:rPr lang="en-US" dirty="0"/>
              <a:t>Text and image slide A</a:t>
            </a:r>
          </a:p>
        </p:txBody>
      </p:sp>
      <p:sp>
        <p:nvSpPr>
          <p:cNvPr id="4" name="Text"/>
          <p:cNvSpPr>
            <a:spLocks noGrp="1"/>
          </p:cNvSpPr>
          <p:nvPr>
            <p:ph type="body" sz="half" idx="2" hasCustomPrompt="1"/>
          </p:nvPr>
        </p:nvSpPr>
        <p:spPr>
          <a:xfrm>
            <a:off x="307975" y="1163810"/>
            <a:ext cx="3192228" cy="3463369"/>
          </a:xfrm>
        </p:spPr>
        <p:txBody>
          <a:bodyPr/>
          <a:lstStyle>
            <a:lvl1pPr marL="0" indent="0">
              <a:buNone/>
              <a:defRPr sz="2400" b="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Body text</a:t>
            </a:r>
          </a:p>
        </p:txBody>
      </p:sp>
      <p:sp>
        <p:nvSpPr>
          <p:cNvPr id="3" name="Image"/>
          <p:cNvSpPr>
            <a:spLocks noGrp="1"/>
          </p:cNvSpPr>
          <p:nvPr>
            <p:ph idx="1" hasCustomPrompt="1"/>
          </p:nvPr>
        </p:nvSpPr>
        <p:spPr>
          <a:xfrm>
            <a:off x="3852471" y="1163638"/>
            <a:ext cx="4983553" cy="2955925"/>
          </a:xfrm>
        </p:spPr>
        <p:txBody>
          <a:bodyPr/>
          <a:lstStyle>
            <a:lvl1pPr marL="0" indent="0">
              <a:buNone/>
              <a:defRPr sz="2400" b="0"/>
            </a:lvl1pPr>
            <a:lvl2pPr>
              <a:defRPr sz="2400"/>
            </a:lvl2pPr>
            <a:lvl3pPr>
              <a:defRPr sz="2400"/>
            </a:lvl3pPr>
            <a:lvl4pPr>
              <a:defRPr sz="2400"/>
            </a:lvl4pPr>
            <a:lvl5pPr>
              <a:defRPr sz="2400"/>
            </a:lvl5pPr>
            <a:lvl6pPr>
              <a:defRPr sz="1500"/>
            </a:lvl6pPr>
            <a:lvl7pPr>
              <a:defRPr sz="1500"/>
            </a:lvl7pPr>
            <a:lvl8pPr>
              <a:defRPr sz="1500"/>
            </a:lvl8pPr>
            <a:lvl9pPr>
              <a:defRPr sz="1500"/>
            </a:lvl9pPr>
          </a:lstStyle>
          <a:p>
            <a:pPr lvl="0"/>
            <a:r>
              <a:rPr lang="en-GB" dirty="0"/>
              <a:t>Image</a:t>
            </a:r>
          </a:p>
          <a:p>
            <a:pPr lvl="0"/>
            <a:r>
              <a:rPr lang="en-GB" dirty="0"/>
              <a:t>Add alt text (Right click &gt; ‘Edit Alt Text’)</a:t>
            </a:r>
          </a:p>
        </p:txBody>
      </p:sp>
      <p:sp>
        <p:nvSpPr>
          <p:cNvPr id="2" name="Slide Number">
            <a:extLst>
              <a:ext uri="{FF2B5EF4-FFF2-40B4-BE49-F238E27FC236}">
                <a16:creationId xmlns:a16="http://schemas.microsoft.com/office/drawing/2014/main" id="{5585FA89-C310-4710-A605-F1074F8A89BE}"/>
              </a:ext>
            </a:extLst>
          </p:cNvPr>
          <p:cNvSpPr>
            <a:spLocks noGrp="1"/>
          </p:cNvSpPr>
          <p:nvPr>
            <p:ph type="sldNum" sz="quarter" idx="10"/>
          </p:nvPr>
        </p:nvSpPr>
        <p:spPr/>
        <p:txBody>
          <a:body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1452987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xt and image slide B">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4802AC1E-E884-486D-A1A5-5D286ED23CB8}"/>
              </a:ext>
            </a:extLst>
          </p:cNvPr>
          <p:cNvSpPr>
            <a:spLocks noGrp="1"/>
          </p:cNvSpPr>
          <p:nvPr>
            <p:ph type="title" hasCustomPrompt="1"/>
          </p:nvPr>
        </p:nvSpPr>
        <p:spPr>
          <a:xfrm>
            <a:off x="301625" y="224146"/>
            <a:ext cx="6614080" cy="594000"/>
          </a:xfrm>
        </p:spPr>
        <p:txBody>
          <a:bodyPr/>
          <a:lstStyle>
            <a:lvl1pPr>
              <a:lnSpc>
                <a:spcPct val="100000"/>
              </a:lnSpc>
              <a:defRPr sz="3000">
                <a:latin typeface="+mj-lt"/>
                <a:cs typeface="Times New Roman" panose="02020603050405020304" pitchFamily="18" charset="0"/>
              </a:defRPr>
            </a:lvl1pPr>
          </a:lstStyle>
          <a:p>
            <a:r>
              <a:rPr lang="en-US" dirty="0"/>
              <a:t>Text and image slide B</a:t>
            </a:r>
          </a:p>
        </p:txBody>
      </p:sp>
      <p:sp>
        <p:nvSpPr>
          <p:cNvPr id="3" name="Image"/>
          <p:cNvSpPr>
            <a:spLocks noGrp="1"/>
          </p:cNvSpPr>
          <p:nvPr>
            <p:ph idx="1" hasCustomPrompt="1"/>
          </p:nvPr>
        </p:nvSpPr>
        <p:spPr>
          <a:xfrm>
            <a:off x="1416569" y="1060547"/>
            <a:ext cx="6310859" cy="2928129"/>
          </a:xfrm>
        </p:spPr>
        <p:txBody>
          <a:bodyPr/>
          <a:lstStyle>
            <a:lvl1pPr marL="0" indent="0">
              <a:buNone/>
              <a:defRPr sz="2400" b="0"/>
            </a:lvl1pPr>
            <a:lvl2pPr>
              <a:defRPr sz="2400"/>
            </a:lvl2pPr>
            <a:lvl3pPr>
              <a:defRPr sz="2400"/>
            </a:lvl3pPr>
            <a:lvl4pPr>
              <a:defRPr sz="2400"/>
            </a:lvl4pPr>
            <a:lvl5pPr>
              <a:defRPr sz="2400"/>
            </a:lvl5pPr>
            <a:lvl6pPr>
              <a:defRPr sz="1500"/>
            </a:lvl6pPr>
            <a:lvl7pPr>
              <a:defRPr sz="1500"/>
            </a:lvl7pPr>
            <a:lvl8pPr>
              <a:defRPr sz="1500"/>
            </a:lvl8pPr>
            <a:lvl9pPr>
              <a:defRPr sz="1500"/>
            </a:lvl9pPr>
          </a:lstStyle>
          <a:p>
            <a:pPr lvl="0"/>
            <a:r>
              <a:rPr lang="en-GB" dirty="0"/>
              <a:t>Image</a:t>
            </a:r>
          </a:p>
          <a:p>
            <a:pPr lvl="0"/>
            <a:r>
              <a:rPr lang="en-GB" dirty="0"/>
              <a:t>Add alt text (Right click, select ‘Edit Alt Text’)</a:t>
            </a:r>
          </a:p>
        </p:txBody>
      </p:sp>
      <p:sp>
        <p:nvSpPr>
          <p:cNvPr id="4" name="Text"/>
          <p:cNvSpPr>
            <a:spLocks noGrp="1"/>
          </p:cNvSpPr>
          <p:nvPr>
            <p:ph type="body" sz="half" idx="2" hasCustomPrompt="1"/>
          </p:nvPr>
        </p:nvSpPr>
        <p:spPr>
          <a:xfrm>
            <a:off x="2996404" y="4110199"/>
            <a:ext cx="3151188" cy="594000"/>
          </a:xfrm>
        </p:spPr>
        <p:txBody>
          <a:bodyPr/>
          <a:lstStyle>
            <a:lvl1pPr marL="0" indent="0">
              <a:buNone/>
              <a:defRPr sz="2400" b="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Body text</a:t>
            </a:r>
          </a:p>
        </p:txBody>
      </p:sp>
      <p:sp>
        <p:nvSpPr>
          <p:cNvPr id="2" name="Slide Number">
            <a:extLst>
              <a:ext uri="{FF2B5EF4-FFF2-40B4-BE49-F238E27FC236}">
                <a16:creationId xmlns:a16="http://schemas.microsoft.com/office/drawing/2014/main" id="{9EA8E52D-71B1-498E-B91F-3EAC11343A5D}"/>
              </a:ext>
            </a:extLst>
          </p:cNvPr>
          <p:cNvSpPr>
            <a:spLocks noGrp="1"/>
          </p:cNvSpPr>
          <p:nvPr>
            <p:ph type="sldNum" sz="quarter" idx="10"/>
          </p:nvPr>
        </p:nvSpPr>
        <p:spPr/>
        <p:txBody>
          <a:body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3061180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lain slide">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lnSpc>
                <a:spcPct val="100000"/>
              </a:lnSpc>
              <a:defRPr sz="3000">
                <a:latin typeface="+mj-lt"/>
                <a:cs typeface="Times New Roman" panose="02020603050405020304" pitchFamily="18" charset="0"/>
              </a:defRPr>
            </a:lvl1pPr>
          </a:lstStyle>
          <a:p>
            <a:r>
              <a:rPr lang="en-US" dirty="0"/>
              <a:t>Plain slide A</a:t>
            </a:r>
          </a:p>
        </p:txBody>
      </p:sp>
      <p:sp>
        <p:nvSpPr>
          <p:cNvPr id="3" name="Slide Number">
            <a:extLst>
              <a:ext uri="{FF2B5EF4-FFF2-40B4-BE49-F238E27FC236}">
                <a16:creationId xmlns:a16="http://schemas.microsoft.com/office/drawing/2014/main" id="{3D6B8F89-221D-48AA-BE0D-7317DEB21633}"/>
              </a:ext>
            </a:extLst>
          </p:cNvPr>
          <p:cNvSpPr>
            <a:spLocks noGrp="1"/>
          </p:cNvSpPr>
          <p:nvPr>
            <p:ph type="sldNum" sz="quarter" idx="10"/>
          </p:nvPr>
        </p:nvSpPr>
        <p:spPr/>
        <p:txBody>
          <a:body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577135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pPr/>
              <a:t>3/24/2026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557740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pPr/>
              <a:t>3/24/2026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5797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1B5"/>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301625" y="224146"/>
            <a:ext cx="6614080" cy="594000"/>
          </a:xfrm>
          <a:prstGeom prst="rect">
            <a:avLst/>
          </a:prstGeom>
        </p:spPr>
        <p:txBody>
          <a:bodyPr vert="horz" lIns="0" tIns="0" rIns="0" bIns="0" rtlCol="0" anchor="b" anchorCtr="0">
            <a:noAutofit/>
          </a:bodyPr>
          <a:lstStyle/>
          <a:p>
            <a:r>
              <a:rPr lang="en-US" dirty="0"/>
              <a:t>Click to edit Master title style</a:t>
            </a:r>
          </a:p>
        </p:txBody>
      </p:sp>
      <p:pic>
        <p:nvPicPr>
          <p:cNvPr id="43" name="University of Leeds logo">
            <a:extLst>
              <a:ext uri="{FF2B5EF4-FFF2-40B4-BE49-F238E27FC236}">
                <a16:creationId xmlns:a16="http://schemas.microsoft.com/office/drawing/2014/main" id="{C914EEC3-4367-46FC-A690-239B9709AAE7}"/>
              </a:ext>
              <a:ext uri="{C183D7F6-B498-43B3-948B-1728B52AA6E4}">
                <adec:decorative xmlns:adec="http://schemas.microsoft.com/office/drawing/2017/decorative" val="1"/>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7094894" y="203575"/>
            <a:ext cx="1732253" cy="494506"/>
          </a:xfrm>
          <a:prstGeom prst="rect">
            <a:avLst/>
          </a:prstGeom>
        </p:spPr>
      </p:pic>
      <p:cxnSp>
        <p:nvCxnSpPr>
          <p:cNvPr id="42" name="Line">
            <a:extLst>
              <a:ext uri="{FF2B5EF4-FFF2-40B4-BE49-F238E27FC236}">
                <a16:creationId xmlns:a16="http://schemas.microsoft.com/office/drawing/2014/main" id="{9284160D-5016-48C1-942A-D1CD71F0CB24}"/>
              </a:ext>
              <a:ext uri="{C183D7F6-B498-43B3-948B-1728B52AA6E4}">
                <adec:decorative xmlns:adec="http://schemas.microsoft.com/office/drawing/2017/decorative" val="1"/>
              </a:ext>
            </a:extLst>
          </p:cNvPr>
          <p:cNvCxnSpPr>
            <a:cxnSpLocks/>
          </p:cNvCxnSpPr>
          <p:nvPr/>
        </p:nvCxnSpPr>
        <p:spPr>
          <a:xfrm>
            <a:off x="301625" y="906016"/>
            <a:ext cx="8518847"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Body text"/>
          <p:cNvSpPr>
            <a:spLocks noGrp="1"/>
          </p:cNvSpPr>
          <p:nvPr>
            <p:ph type="body" idx="1"/>
          </p:nvPr>
        </p:nvSpPr>
        <p:spPr>
          <a:xfrm>
            <a:off x="301625" y="1163638"/>
            <a:ext cx="8518525" cy="295592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a:extLst>
              <a:ext uri="{FF2B5EF4-FFF2-40B4-BE49-F238E27FC236}">
                <a16:creationId xmlns:a16="http://schemas.microsoft.com/office/drawing/2014/main" id="{E82D3FD9-59F6-4178-BBDE-833318254D84}"/>
              </a:ext>
            </a:extLst>
          </p:cNvPr>
          <p:cNvSpPr>
            <a:spLocks noGrp="1"/>
          </p:cNvSpPr>
          <p:nvPr>
            <p:ph type="sldNum" sz="quarter" idx="4"/>
          </p:nvPr>
        </p:nvSpPr>
        <p:spPr>
          <a:xfrm>
            <a:off x="6457950" y="4782035"/>
            <a:ext cx="2057400" cy="274637"/>
          </a:xfrm>
          <a:prstGeom prst="rect">
            <a:avLst/>
          </a:prstGeom>
        </p:spPr>
        <p:txBody>
          <a:bodyPr vert="horz" lIns="91440" tIns="45720" rIns="91440" bIns="45720" rtlCol="0" anchor="ctr"/>
          <a:lstStyle>
            <a:lvl1pPr algn="r">
              <a:defRPr sz="1400">
                <a:solidFill>
                  <a:schemeClr val="tx1"/>
                </a:solidFill>
              </a:defRPr>
            </a:lvl1pPr>
          </a:lstStyle>
          <a:p>
            <a:r>
              <a:rPr lang="en-GB" dirty="0"/>
              <a:t>Slide </a:t>
            </a:r>
            <a:fld id="{A7423406-D7A4-46EF-83DD-760666D0DF80}" type="slidenum">
              <a:rPr lang="en-GB" smtClean="0"/>
              <a:pPr/>
              <a:t>‹#›</a:t>
            </a:fld>
            <a:endParaRPr lang="en-GB" dirty="0"/>
          </a:p>
        </p:txBody>
      </p:sp>
    </p:spTree>
    <p:extLst>
      <p:ext uri="{BB962C8B-B14F-4D97-AF65-F5344CB8AC3E}">
        <p14:creationId xmlns:p14="http://schemas.microsoft.com/office/powerpoint/2010/main" val="3373682031"/>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2" r:id="rId8"/>
    <p:sldLayoutId id="2147483763" r:id="rId9"/>
    <p:sldLayoutId id="2147483764" r:id="rId10"/>
  </p:sldLayoutIdLst>
  <p:hf hdr="0" ftr="0" dt="0"/>
  <p:txStyles>
    <p:titleStyle>
      <a:lvl1pPr algn="l" defTabSz="685800" rtl="0" eaLnBrk="1" latinLnBrk="0" hangingPunct="1">
        <a:lnSpc>
          <a:spcPct val="100000"/>
        </a:lnSpc>
        <a:spcBef>
          <a:spcPct val="0"/>
        </a:spcBef>
        <a:buNone/>
        <a:defRPr sz="3000" b="1" kern="1200">
          <a:solidFill>
            <a:schemeClr val="tx1"/>
          </a:solidFill>
          <a:latin typeface="+mj-lt"/>
          <a:ea typeface="+mj-ea"/>
          <a:cs typeface="Times New Roman" panose="02020603050405020304" pitchFamily="18" charset="0"/>
        </a:defRPr>
      </a:lvl1pPr>
    </p:titleStyle>
    <p:bodyStyle>
      <a:lvl1pPr marL="360363" indent="-360363" algn="l" defTabSz="685800" rtl="0" eaLnBrk="1" latinLnBrk="0" hangingPunct="1">
        <a:lnSpc>
          <a:spcPct val="150000"/>
        </a:lnSpc>
        <a:spcBef>
          <a:spcPts val="0"/>
        </a:spcBef>
        <a:spcAft>
          <a:spcPts val="225"/>
        </a:spcAft>
        <a:buFont typeface="Arial" panose="020B0604020202020204" pitchFamily="34" charset="0"/>
        <a:buChar char="•"/>
        <a:defRPr sz="2400" b="0" kern="1200">
          <a:solidFill>
            <a:schemeClr val="tx1"/>
          </a:solidFill>
          <a:latin typeface="+mn-lt"/>
          <a:ea typeface="+mn-ea"/>
          <a:cs typeface="+mn-cs"/>
        </a:defRPr>
      </a:lvl1pPr>
      <a:lvl2pPr marL="539750" indent="-358775" algn="l" defTabSz="685800" rtl="0" eaLnBrk="1" latinLnBrk="0" hangingPunct="1">
        <a:lnSpc>
          <a:spcPct val="150000"/>
        </a:lnSpc>
        <a:spcBef>
          <a:spcPts val="0"/>
        </a:spcBef>
        <a:spcAft>
          <a:spcPts val="225"/>
        </a:spcAft>
        <a:buFont typeface="Courier New" panose="02070309020205020404" pitchFamily="49" charset="0"/>
        <a:buChar char="o"/>
        <a:defRPr sz="2400" kern="1200">
          <a:solidFill>
            <a:schemeClr val="tx1"/>
          </a:solidFill>
          <a:latin typeface="+mn-lt"/>
          <a:ea typeface="+mn-ea"/>
          <a:cs typeface="+mn-cs"/>
        </a:defRPr>
      </a:lvl2pPr>
      <a:lvl3pPr marL="719138" indent="-357188" algn="l" defTabSz="685800" rtl="0" eaLnBrk="1" latinLnBrk="0" hangingPunct="1">
        <a:lnSpc>
          <a:spcPct val="150000"/>
        </a:lnSpc>
        <a:spcBef>
          <a:spcPts val="0"/>
        </a:spcBef>
        <a:spcAft>
          <a:spcPts val="225"/>
        </a:spcAft>
        <a:buFont typeface="Wingdings" panose="05000000000000000000" pitchFamily="2" charset="2"/>
        <a:buChar char="§"/>
        <a:defRPr sz="2400" kern="1200">
          <a:solidFill>
            <a:schemeClr val="tx1"/>
          </a:solidFill>
          <a:latin typeface="+mn-lt"/>
          <a:ea typeface="+mn-ea"/>
          <a:cs typeface="+mn-cs"/>
        </a:defRPr>
      </a:lvl3pPr>
      <a:lvl4pPr marL="900113" indent="-357188" algn="l" defTabSz="685800" rtl="0" eaLnBrk="1" latinLnBrk="0" hangingPunct="1">
        <a:lnSpc>
          <a:spcPct val="150000"/>
        </a:lnSpc>
        <a:spcBef>
          <a:spcPts val="0"/>
        </a:spcBef>
        <a:spcAft>
          <a:spcPts val="225"/>
        </a:spcAft>
        <a:buFont typeface="Courier New" panose="02070309020205020404" pitchFamily="49" charset="0"/>
        <a:buChar char="o"/>
        <a:defRPr sz="2400" kern="1200">
          <a:solidFill>
            <a:schemeClr val="tx1"/>
          </a:solidFill>
          <a:latin typeface="+mn-lt"/>
          <a:ea typeface="+mn-ea"/>
          <a:cs typeface="+mn-cs"/>
        </a:defRPr>
      </a:lvl4pPr>
      <a:lvl5pPr marL="1079500" indent="-366713" algn="l" defTabSz="685800" rtl="0" eaLnBrk="1" latinLnBrk="0" hangingPunct="1">
        <a:lnSpc>
          <a:spcPct val="150000"/>
        </a:lnSpc>
        <a:spcBef>
          <a:spcPts val="0"/>
        </a:spcBef>
        <a:spcAft>
          <a:spcPts val="225"/>
        </a:spcAft>
        <a:buFont typeface="Wingdings" panose="05000000000000000000" pitchFamily="2" charset="2"/>
        <a:buChar char="§"/>
        <a:tabLst/>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6" orient="horz" pos="733">
          <p15:clr>
            <a:srgbClr val="F26B43"/>
          </p15:clr>
        </p15:guide>
        <p15:guide id="27" pos="5556">
          <p15:clr>
            <a:srgbClr val="F26B43"/>
          </p15:clr>
        </p15:guide>
        <p15:guide id="28" orient="horz" pos="475">
          <p15:clr>
            <a:srgbClr val="F26B43"/>
          </p15:clr>
        </p15:guide>
        <p15:guide id="29" orient="horz" pos="2595">
          <p15:clr>
            <a:srgbClr val="F26B43"/>
          </p15:clr>
        </p15:guide>
        <p15:guide id="30" pos="2794">
          <p15:clr>
            <a:srgbClr val="F26B43"/>
          </p15:clr>
        </p15:guide>
        <p15:guide id="31" pos="2925">
          <p15:clr>
            <a:srgbClr val="F26B43"/>
          </p15:clr>
        </p15:guide>
        <p15:guide id="32" pos="190">
          <p15:clr>
            <a:srgbClr val="F26B43"/>
          </p15:clr>
        </p15:guide>
        <p15:guide id="33" orient="horz" pos="292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8.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8.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hyperlink" Target="https://doi.org/10.1186/s12913-017-2739-5" TargetMode="External"/><Relationship Id="rId2" Type="http://schemas.openxmlformats.org/officeDocument/2006/relationships/hyperlink" Target="https://doi.org/10.1371/journal.pone.0260156"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10.xml"/></Relationships>
</file>

<file path=ppt/slides/_rels/slide21.xml.rels><?xml version="1.0" encoding="UTF-8" standalone="yes"?>
<Relationships xmlns="http://schemas.openxmlformats.org/package/2006/relationships"><Relationship Id="rId3" Type="http://schemas.openxmlformats.org/officeDocument/2006/relationships/hyperlink" Target="https://www.ucl.ac.uk/brain-sciences/sites/brain_sciences/files/background_document_supervision_competences_july_2015.pdf"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9.xml"/><Relationship Id="rId7" Type="http://schemas.openxmlformats.org/officeDocument/2006/relationships/diagramColors" Target="../diagrams/colors2.xml"/><Relationship Id="rId2" Type="http://schemas.openxmlformats.org/officeDocument/2006/relationships/slideLayout" Target="../slideLayouts/slideLayout8.xml"/><Relationship Id="rId1" Type="http://schemas.openxmlformats.org/officeDocument/2006/relationships/tags" Target="../tags/tag1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9.xml.rels><?xml version="1.0" encoding="UTF-8" standalone="yes"?>
<Relationships xmlns="http://schemas.openxmlformats.org/package/2006/relationships"><Relationship Id="rId3" Type="http://schemas.openxmlformats.org/officeDocument/2006/relationships/hyperlink" Target="https://cms.bps.org.uk/sites/default/files/2022-07/Clinical%20Psychology%20-%20Standards%20for%20Accreditation.pdf" TargetMode="External"/><Relationship Id="rId2" Type="http://schemas.openxmlformats.org/officeDocument/2006/relationships/hyperlink" Target="https://explore.bps.org.uk/content/report-guideline/bpsrep.2024.rep178" TargetMode="External"/><Relationship Id="rId1" Type="http://schemas.openxmlformats.org/officeDocument/2006/relationships/slideLayout" Target="../slideLayouts/slideLayout8.xml"/><Relationship Id="rId5" Type="http://schemas.openxmlformats.org/officeDocument/2006/relationships/hyperlink" Target="https://cms.bps.org.uk/sites/default/files/2022-07/Guidelines%20on%20clinical%20supervision.pdf" TargetMode="External"/><Relationship Id="rId4" Type="http://schemas.openxmlformats.org/officeDocument/2006/relationships/hyperlink" Target="https://www.hcpc-uk.org/standards/meeting-our-standards/supervision-leadership-and-culture/supervision/approaching-supervision/guidance-for-supervisor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s://dclinpsych.leeds.ac.uk/clinical-supervisors/" TargetMode="Externa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03047-6870-4354-8898-77E7D7CBD7A9}"/>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Clinical Psychology</a:t>
            </a:r>
          </a:p>
        </p:txBody>
      </p:sp>
      <p:sp>
        <p:nvSpPr>
          <p:cNvPr id="3" name="Text Placeholder 2">
            <a:extLst>
              <a:ext uri="{FF2B5EF4-FFF2-40B4-BE49-F238E27FC236}">
                <a16:creationId xmlns:a16="http://schemas.microsoft.com/office/drawing/2014/main" id="{86CB12C4-CDDE-445E-936C-CEBF8CE8DB3F}"/>
              </a:ext>
            </a:extLst>
          </p:cNvPr>
          <p:cNvSpPr>
            <a:spLocks noGrp="1"/>
          </p:cNvSpPr>
          <p:nvPr>
            <p:ph type="body" sz="quarter" idx="11"/>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Introductory Supervisor Workshops 2026</a:t>
            </a:r>
          </a:p>
        </p:txBody>
      </p:sp>
      <p:sp>
        <p:nvSpPr>
          <p:cNvPr id="4" name="Slide Number Placeholder 3">
            <a:extLst>
              <a:ext uri="{FF2B5EF4-FFF2-40B4-BE49-F238E27FC236}">
                <a16:creationId xmlns:a16="http://schemas.microsoft.com/office/drawing/2014/main" id="{00E963F5-E4B8-4E98-BF97-50886EDE1541}"/>
              </a:ext>
            </a:extLst>
          </p:cNvPr>
          <p:cNvSpPr>
            <a:spLocks noGrp="1"/>
          </p:cNvSpPr>
          <p:nvPr>
            <p:ph type="sldNum" sz="quarter" idx="13"/>
          </p:nvPr>
        </p:nvSpPr>
        <p:spPr/>
        <p:txBody>
          <a:bodyPr/>
          <a:lstStyle/>
          <a:p>
            <a:r>
              <a:rPr lang="en-GB"/>
              <a:t>Slide </a:t>
            </a:r>
            <a:fld id="{A7423406-D7A4-46EF-83DD-760666D0DF80}" type="slidenum">
              <a:rPr lang="en-GB" smtClean="0"/>
              <a:pPr/>
              <a:t>1</a:t>
            </a:fld>
            <a:endParaRPr lang="en-GB" dirty="0"/>
          </a:p>
        </p:txBody>
      </p:sp>
    </p:spTree>
    <p:custDataLst>
      <p:tags r:id="rId1"/>
    </p:custDataLst>
    <p:extLst>
      <p:ext uri="{BB962C8B-B14F-4D97-AF65-F5344CB8AC3E}">
        <p14:creationId xmlns:p14="http://schemas.microsoft.com/office/powerpoint/2010/main" val="3004201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2E737-768F-3696-554D-DADAF713D1E1}"/>
              </a:ext>
            </a:extLst>
          </p:cNvPr>
          <p:cNvSpPr>
            <a:spLocks noGrp="1"/>
          </p:cNvSpPr>
          <p:nvPr>
            <p:ph type="title"/>
          </p:nvPr>
        </p:nvSpPr>
        <p:spPr/>
        <p:txBody>
          <a:bodyPr/>
          <a:lstStyle/>
          <a:p>
            <a:r>
              <a:rPr lang="en-GB" dirty="0"/>
              <a:t>Portfolio </a:t>
            </a:r>
          </a:p>
        </p:txBody>
      </p:sp>
      <p:sp>
        <p:nvSpPr>
          <p:cNvPr id="3" name="Text Placeholder 2">
            <a:extLst>
              <a:ext uri="{FF2B5EF4-FFF2-40B4-BE49-F238E27FC236}">
                <a16:creationId xmlns:a16="http://schemas.microsoft.com/office/drawing/2014/main" id="{C13B5BEB-CED6-F5CF-0694-C989B398D0F0}"/>
              </a:ext>
            </a:extLst>
          </p:cNvPr>
          <p:cNvSpPr>
            <a:spLocks noGrp="1"/>
          </p:cNvSpPr>
          <p:nvPr>
            <p:ph type="body" sz="quarter" idx="11"/>
          </p:nvPr>
        </p:nvSpPr>
        <p:spPr/>
        <p:txBody>
          <a:bodyPr/>
          <a:lstStyle/>
          <a:p>
            <a:r>
              <a:rPr lang="en-GB" dirty="0"/>
              <a:t>Submission, Review, Feedback and Certificate</a:t>
            </a:r>
          </a:p>
          <a:p>
            <a:endParaRPr lang="en-GB" dirty="0"/>
          </a:p>
          <a:p>
            <a:pPr marL="342900" indent="-342900">
              <a:buFont typeface="Arial" panose="020B0604020202020204" pitchFamily="34" charset="0"/>
              <a:buChar char="•"/>
            </a:pPr>
            <a:r>
              <a:rPr lang="en-GB" dirty="0"/>
              <a:t>End of October – feedback in November </a:t>
            </a:r>
          </a:p>
          <a:p>
            <a:pPr marL="342900" indent="-342900">
              <a:buFont typeface="Arial" panose="020B0604020202020204" pitchFamily="34" charset="0"/>
              <a:buChar char="•"/>
            </a:pPr>
            <a:r>
              <a:rPr lang="en-GB" dirty="0"/>
              <a:t>End of January – feedback in February </a:t>
            </a:r>
          </a:p>
          <a:p>
            <a:pPr marL="342900" indent="-342900">
              <a:buFont typeface="Arial" panose="020B0604020202020204" pitchFamily="34" charset="0"/>
              <a:buChar char="•"/>
            </a:pPr>
            <a:r>
              <a:rPr lang="en-GB" dirty="0"/>
              <a:t>End of May – feedback in June</a:t>
            </a:r>
          </a:p>
          <a:p>
            <a:endParaRPr lang="en-GB" dirty="0"/>
          </a:p>
        </p:txBody>
      </p:sp>
      <p:sp>
        <p:nvSpPr>
          <p:cNvPr id="4" name="Slide Number Placeholder 3">
            <a:extLst>
              <a:ext uri="{FF2B5EF4-FFF2-40B4-BE49-F238E27FC236}">
                <a16:creationId xmlns:a16="http://schemas.microsoft.com/office/drawing/2014/main" id="{D19EFCDC-E7A7-68B0-2633-81C56857D205}"/>
              </a:ext>
            </a:extLst>
          </p:cNvPr>
          <p:cNvSpPr>
            <a:spLocks noGrp="1"/>
          </p:cNvSpPr>
          <p:nvPr>
            <p:ph type="sldNum" sz="quarter" idx="12"/>
          </p:nvPr>
        </p:nvSpPr>
        <p:spPr/>
        <p:txBody>
          <a:bodyPr/>
          <a:lstStyle/>
          <a:p>
            <a:r>
              <a:rPr lang="en-GB"/>
              <a:t>Slide </a:t>
            </a:r>
            <a:fld id="{A7423406-D7A4-46EF-83DD-760666D0DF80}" type="slidenum">
              <a:rPr lang="en-GB" smtClean="0"/>
              <a:pPr/>
              <a:t>10</a:t>
            </a:fld>
            <a:endParaRPr lang="en-GB" dirty="0"/>
          </a:p>
        </p:txBody>
      </p:sp>
    </p:spTree>
    <p:custDataLst>
      <p:tags r:id="rId1"/>
    </p:custDataLst>
    <p:extLst>
      <p:ext uri="{BB962C8B-B14F-4D97-AF65-F5344CB8AC3E}">
        <p14:creationId xmlns:p14="http://schemas.microsoft.com/office/powerpoint/2010/main" val="415371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The Context of Supervision </a:t>
            </a:r>
          </a:p>
        </p:txBody>
      </p:sp>
      <p:sp>
        <p:nvSpPr>
          <p:cNvPr id="3" name="Text Placeholder 2">
            <a:extLst>
              <a:ext uri="{C183D7F6-B498-43B3-948B-1728B52AA6E4}">
                <adec:decorative xmlns:adec="http://schemas.microsoft.com/office/drawing/2017/decorative" val="1"/>
              </a:ext>
            </a:extLst>
          </p:cNvPr>
          <p:cNvSpPr>
            <a:spLocks noGrp="1"/>
          </p:cNvSpPr>
          <p:nvPr>
            <p:ph type="body" idx="1"/>
          </p:nvPr>
        </p:nvSpPr>
        <p:spPr/>
        <p:txBody>
          <a:bodyPr/>
          <a:lstStyle/>
          <a:p>
            <a:r>
              <a:rPr lang="en-GB" dirty="0"/>
              <a:t>  </a:t>
            </a:r>
          </a:p>
        </p:txBody>
      </p:sp>
    </p:spTree>
    <p:custDataLst>
      <p:tags r:id="rId1"/>
    </p:custDataLst>
    <p:extLst>
      <p:ext uri="{BB962C8B-B14F-4D97-AF65-F5344CB8AC3E}">
        <p14:creationId xmlns:p14="http://schemas.microsoft.com/office/powerpoint/2010/main" val="1535210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bwMode="auto"/>
        <p:txBody>
          <a:bodyPr wrap="square" numCol="1" anchorCtr="0" compatLnSpc="1">
            <a:prstTxWarp prst="textNoShape">
              <a:avLst/>
            </a:prstTxWarp>
            <a:normAutofit fontScale="90000"/>
          </a:bodyPr>
          <a:lstStyle/>
          <a:p>
            <a:pPr>
              <a:defRPr/>
            </a:pPr>
            <a:r>
              <a:rPr lang="en-GB" altLang="en-US" sz="4050" dirty="0">
                <a:latin typeface="Times New Roman" panose="02020603050405020304" pitchFamily="18" charset="0"/>
              </a:rPr>
              <a:t>The context of supervision</a:t>
            </a:r>
            <a:endParaRPr lang="en-US" altLang="en-US" sz="4050" dirty="0">
              <a:latin typeface="Times New Roman" panose="02020603050405020304" pitchFamily="18" charset="0"/>
            </a:endParaRPr>
          </a:p>
        </p:txBody>
      </p:sp>
      <p:sp>
        <p:nvSpPr>
          <p:cNvPr id="96259" name="Rectangle 3"/>
          <p:cNvSpPr>
            <a:spLocks noGrp="1" noChangeArrowheads="1"/>
          </p:cNvSpPr>
          <p:nvPr>
            <p:ph idx="1"/>
          </p:nvPr>
        </p:nvSpPr>
        <p:spPr>
          <a:xfrm>
            <a:off x="800100" y="913277"/>
            <a:ext cx="7543800" cy="3316945"/>
          </a:xfrm>
        </p:spPr>
        <p:txBody>
          <a:bodyPr>
            <a:noAutofit/>
          </a:bodyPr>
          <a:lstStyle/>
          <a:p>
            <a:pPr eaLnBrk="1" hangingPunct="1">
              <a:buFont typeface="Wingdings" charset="0"/>
              <a:buNone/>
            </a:pPr>
            <a:r>
              <a:rPr lang="en-GB" sz="2100" dirty="0">
                <a:latin typeface="Calibri" charset="0"/>
              </a:rPr>
              <a:t>The needs/expectations of: </a:t>
            </a:r>
          </a:p>
          <a:p>
            <a:r>
              <a:rPr lang="en-GB" sz="2100" dirty="0">
                <a:latin typeface="Calibri" charset="0"/>
              </a:rPr>
              <a:t>Research</a:t>
            </a:r>
          </a:p>
          <a:p>
            <a:r>
              <a:rPr lang="en-GB" sz="2100" dirty="0">
                <a:latin typeface="Calibri" charset="0"/>
              </a:rPr>
              <a:t>National context</a:t>
            </a:r>
            <a:endParaRPr lang="en-US" sz="2100" dirty="0">
              <a:latin typeface="Calibri" charset="0"/>
            </a:endParaRPr>
          </a:p>
          <a:p>
            <a:r>
              <a:rPr lang="en-GB" sz="2100" dirty="0">
                <a:latin typeface="Calibri" charset="0"/>
              </a:rPr>
              <a:t>the Training Institution </a:t>
            </a:r>
          </a:p>
          <a:p>
            <a:r>
              <a:rPr lang="en-GB" sz="2100" dirty="0">
                <a:latin typeface="Calibri" charset="0"/>
              </a:rPr>
              <a:t>the Team/Organisation </a:t>
            </a:r>
          </a:p>
          <a:p>
            <a:r>
              <a:rPr lang="en-GB" sz="2100" dirty="0">
                <a:latin typeface="Calibri" charset="0"/>
              </a:rPr>
              <a:t>the Supervisor </a:t>
            </a:r>
          </a:p>
          <a:p>
            <a:r>
              <a:rPr lang="en-GB" sz="2100" dirty="0">
                <a:latin typeface="Calibri" charset="0"/>
              </a:rPr>
              <a:t>the Supervisee </a:t>
            </a:r>
          </a:p>
          <a:p>
            <a:r>
              <a:rPr lang="en-GB" sz="2100" dirty="0">
                <a:latin typeface="Calibri" charset="0"/>
              </a:rPr>
              <a:t>the Service user</a:t>
            </a:r>
          </a:p>
        </p:txBody>
      </p:sp>
      <p:graphicFrame>
        <p:nvGraphicFramePr>
          <p:cNvPr id="2" name="Diagram 1" descr="Circular diagram showing ‘Supervision structures and needs’ in the centre, surrounded by six labelled circles: Service users, Supervisees, Supervisors, Teams/Services, Research, and National context.">
            <a:extLst>
              <a:ext uri="{FF2B5EF4-FFF2-40B4-BE49-F238E27FC236}">
                <a16:creationId xmlns:a16="http://schemas.microsoft.com/office/drawing/2014/main" id="{BC56F7E5-402B-869C-40AE-511A20E027AA}"/>
              </a:ext>
            </a:extLst>
          </p:cNvPr>
          <p:cNvGraphicFramePr/>
          <p:nvPr>
            <p:extLst>
              <p:ext uri="{D42A27DB-BD31-4B8C-83A1-F6EECF244321}">
                <p14:modId xmlns:p14="http://schemas.microsoft.com/office/powerpoint/2010/main" val="1472156189"/>
              </p:ext>
            </p:extLst>
          </p:nvPr>
        </p:nvGraphicFramePr>
        <p:xfrm>
          <a:off x="3851564" y="1182255"/>
          <a:ext cx="5124796" cy="38146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267324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fade">
                                      <p:cBhvr>
                                        <p:cTn id="7" dur="2000"/>
                                        <p:tgtEl>
                                          <p:spTgt spid="962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6259">
                                            <p:txEl>
                                              <p:pRg st="0" end="0"/>
                                            </p:txEl>
                                          </p:spTgt>
                                        </p:tgtEl>
                                        <p:attrNameLst>
                                          <p:attrName>style.visibility</p:attrName>
                                        </p:attrNameLst>
                                      </p:cBhvr>
                                      <p:to>
                                        <p:strVal val="visible"/>
                                      </p:to>
                                    </p:set>
                                    <p:animEffect transition="in" filter="fade">
                                      <p:cBhvr>
                                        <p:cTn id="12" dur="2000"/>
                                        <p:tgtEl>
                                          <p:spTgt spid="962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6259">
                                            <p:txEl>
                                              <p:pRg st="1" end="1"/>
                                            </p:txEl>
                                          </p:spTgt>
                                        </p:tgtEl>
                                        <p:attrNameLst>
                                          <p:attrName>style.visibility</p:attrName>
                                        </p:attrNameLst>
                                      </p:cBhvr>
                                      <p:to>
                                        <p:strVal val="visible"/>
                                      </p:to>
                                    </p:set>
                                    <p:animEffect transition="in" filter="fade">
                                      <p:cBhvr>
                                        <p:cTn id="17" dur="2000"/>
                                        <p:tgtEl>
                                          <p:spTgt spid="962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6259">
                                            <p:txEl>
                                              <p:pRg st="2" end="2"/>
                                            </p:txEl>
                                          </p:spTgt>
                                        </p:tgtEl>
                                        <p:attrNameLst>
                                          <p:attrName>style.visibility</p:attrName>
                                        </p:attrNameLst>
                                      </p:cBhvr>
                                      <p:to>
                                        <p:strVal val="visible"/>
                                      </p:to>
                                    </p:set>
                                    <p:animEffect transition="in" filter="fade">
                                      <p:cBhvr>
                                        <p:cTn id="22" dur="2000"/>
                                        <p:tgtEl>
                                          <p:spTgt spid="962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6259">
                                            <p:txEl>
                                              <p:pRg st="3" end="3"/>
                                            </p:txEl>
                                          </p:spTgt>
                                        </p:tgtEl>
                                        <p:attrNameLst>
                                          <p:attrName>style.visibility</p:attrName>
                                        </p:attrNameLst>
                                      </p:cBhvr>
                                      <p:to>
                                        <p:strVal val="visible"/>
                                      </p:to>
                                    </p:set>
                                    <p:animEffect transition="in" filter="fade">
                                      <p:cBhvr>
                                        <p:cTn id="27" dur="2000"/>
                                        <p:tgtEl>
                                          <p:spTgt spid="962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6259">
                                            <p:txEl>
                                              <p:pRg st="4" end="4"/>
                                            </p:txEl>
                                          </p:spTgt>
                                        </p:tgtEl>
                                        <p:attrNameLst>
                                          <p:attrName>style.visibility</p:attrName>
                                        </p:attrNameLst>
                                      </p:cBhvr>
                                      <p:to>
                                        <p:strVal val="visible"/>
                                      </p:to>
                                    </p:set>
                                    <p:animEffect transition="in" filter="fade">
                                      <p:cBhvr>
                                        <p:cTn id="32" dur="2000"/>
                                        <p:tgtEl>
                                          <p:spTgt spid="9625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6259">
                                            <p:txEl>
                                              <p:pRg st="5" end="5"/>
                                            </p:txEl>
                                          </p:spTgt>
                                        </p:tgtEl>
                                        <p:attrNameLst>
                                          <p:attrName>style.visibility</p:attrName>
                                        </p:attrNameLst>
                                      </p:cBhvr>
                                      <p:to>
                                        <p:strVal val="visible"/>
                                      </p:to>
                                    </p:set>
                                    <p:animEffect transition="in" filter="fade">
                                      <p:cBhvr>
                                        <p:cTn id="37" dur="2000"/>
                                        <p:tgtEl>
                                          <p:spTgt spid="9625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6259">
                                            <p:txEl>
                                              <p:pRg st="6" end="6"/>
                                            </p:txEl>
                                          </p:spTgt>
                                        </p:tgtEl>
                                        <p:attrNameLst>
                                          <p:attrName>style.visibility</p:attrName>
                                        </p:attrNameLst>
                                      </p:cBhvr>
                                      <p:to>
                                        <p:strVal val="visible"/>
                                      </p:to>
                                    </p:set>
                                    <p:animEffect transition="in" filter="fade">
                                      <p:cBhvr>
                                        <p:cTn id="42" dur="2000"/>
                                        <p:tgtEl>
                                          <p:spTgt spid="9625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6259">
                                            <p:txEl>
                                              <p:pRg st="7" end="7"/>
                                            </p:txEl>
                                          </p:spTgt>
                                        </p:tgtEl>
                                        <p:attrNameLst>
                                          <p:attrName>style.visibility</p:attrName>
                                        </p:attrNameLst>
                                      </p:cBhvr>
                                      <p:to>
                                        <p:strVal val="visible"/>
                                      </p:to>
                                    </p:set>
                                    <p:animEffect transition="in" filter="fade">
                                      <p:cBhvr>
                                        <p:cTn id="47" dur="2000"/>
                                        <p:tgtEl>
                                          <p:spTgt spid="962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810" y="152400"/>
            <a:ext cx="6333490" cy="501668"/>
          </a:xfrm>
        </p:spPr>
        <p:txBody>
          <a:bodyPr>
            <a:normAutofit/>
          </a:bodyPr>
          <a:lstStyle/>
          <a:p>
            <a:r>
              <a:rPr lang="en-US" sz="2800" dirty="0">
                <a:latin typeface="Times New Roman" panose="02020603050405020304" pitchFamily="18" charset="0"/>
              </a:rPr>
              <a:t>What have we learnt about supervision? </a:t>
            </a:r>
            <a:endParaRPr lang="en-GB" sz="2800" dirty="0">
              <a:latin typeface="Times New Roman" panose="02020603050405020304" pitchFamily="18" charset="0"/>
            </a:endParaRPr>
          </a:p>
        </p:txBody>
      </p:sp>
      <p:sp>
        <p:nvSpPr>
          <p:cNvPr id="3" name="Content Placeholder 2"/>
          <p:cNvSpPr>
            <a:spLocks noGrp="1"/>
          </p:cNvSpPr>
          <p:nvPr>
            <p:ph idx="1"/>
          </p:nvPr>
        </p:nvSpPr>
        <p:spPr>
          <a:xfrm>
            <a:off x="421939" y="1303387"/>
            <a:ext cx="4964831" cy="3046757"/>
          </a:xfrm>
        </p:spPr>
        <p:txBody>
          <a:bodyPr>
            <a:normAutofit fontScale="92500" lnSpcReduction="20000"/>
          </a:bodyPr>
          <a:lstStyle/>
          <a:p>
            <a:r>
              <a:rPr lang="en-GB" sz="1800" dirty="0">
                <a:latin typeface="Calibri" panose="020F0502020204030204" pitchFamily="34" charset="0"/>
                <a:ea typeface="Calibri" panose="020F0502020204030204" pitchFamily="34" charset="0"/>
                <a:cs typeface="Calibri" panose="020F0502020204030204" pitchFamily="34" charset="0"/>
              </a:rPr>
              <a:t>Hawkins and McMahon (2020, p.265) highlight the following research areas:</a:t>
            </a:r>
          </a:p>
          <a:p>
            <a:pPr lvl="1"/>
            <a:r>
              <a:rPr lang="en-GB" sz="1650" dirty="0">
                <a:latin typeface="Calibri" panose="020F0502020204030204" pitchFamily="34" charset="0"/>
                <a:ea typeface="Calibri" panose="020F0502020204030204" pitchFamily="34" charset="0"/>
                <a:cs typeface="Calibri" panose="020F0502020204030204" pitchFamily="34" charset="0"/>
              </a:rPr>
              <a:t>How service users benefit from professionals attending supervision</a:t>
            </a:r>
          </a:p>
          <a:p>
            <a:pPr lvl="1"/>
            <a:r>
              <a:rPr lang="en-GB" sz="1650" dirty="0">
                <a:latin typeface="Calibri" panose="020F0502020204030204" pitchFamily="34" charset="0"/>
                <a:ea typeface="Calibri" panose="020F0502020204030204" pitchFamily="34" charset="0"/>
                <a:cs typeface="Calibri" panose="020F0502020204030204" pitchFamily="34" charset="0"/>
              </a:rPr>
              <a:t>How supervision contributes to professional capability</a:t>
            </a:r>
          </a:p>
          <a:p>
            <a:pPr lvl="1"/>
            <a:r>
              <a:rPr lang="en-GB" sz="1650" dirty="0">
                <a:latin typeface="Calibri" panose="020F0502020204030204" pitchFamily="34" charset="0"/>
                <a:ea typeface="Calibri" panose="020F0502020204030204" pitchFamily="34" charset="0"/>
                <a:cs typeface="Calibri" panose="020F0502020204030204" pitchFamily="34" charset="0"/>
              </a:rPr>
              <a:t>The impact of supervision on staff retention, wellbeing, and resilience</a:t>
            </a:r>
          </a:p>
          <a:p>
            <a:pPr lvl="1"/>
            <a:r>
              <a:rPr lang="en-GB" sz="1650" dirty="0">
                <a:latin typeface="Calibri" panose="020F0502020204030204" pitchFamily="34" charset="0"/>
                <a:ea typeface="Calibri" panose="020F0502020204030204" pitchFamily="34" charset="0"/>
                <a:cs typeface="Calibri" panose="020F0502020204030204" pitchFamily="34" charset="0"/>
              </a:rPr>
              <a:t>Problematic issues in supervision</a:t>
            </a:r>
          </a:p>
          <a:p>
            <a:pPr lvl="1"/>
            <a:r>
              <a:rPr lang="en-GB" sz="1650" dirty="0">
                <a:latin typeface="Calibri" panose="020F0502020204030204" pitchFamily="34" charset="0"/>
                <a:ea typeface="Calibri" panose="020F0502020204030204" pitchFamily="34" charset="0"/>
                <a:cs typeface="Calibri" panose="020F0502020204030204" pitchFamily="34" charset="0"/>
              </a:rPr>
              <a:t>Good practice in supervision</a:t>
            </a:r>
          </a:p>
        </p:txBody>
      </p:sp>
      <p:pic>
        <p:nvPicPr>
          <p:cNvPr id="5" name="Picture 4" descr="Book cover titled &quot;Supervision in the Helping Professions,&quot; fifth edition. Design features a dark blue background with abstract floral artwork in blue, green, and orange hues, and authors Peter Hawkins and Aisling McMahon listed at the bottom.">
            <a:extLst>
              <a:ext uri="{FF2B5EF4-FFF2-40B4-BE49-F238E27FC236}">
                <a16:creationId xmlns:a16="http://schemas.microsoft.com/office/drawing/2014/main" id="{DC225F4A-B379-5B78-CF4E-3BE2B4E592F8}"/>
              </a:ext>
            </a:extLst>
          </p:cNvPr>
          <p:cNvPicPr>
            <a:picLocks noChangeAspect="1"/>
          </p:cNvPicPr>
          <p:nvPr/>
        </p:nvPicPr>
        <p:blipFill>
          <a:blip r:embed="rId3"/>
          <a:stretch>
            <a:fillRect/>
          </a:stretch>
        </p:blipFill>
        <p:spPr>
          <a:xfrm>
            <a:off x="6239646" y="794248"/>
            <a:ext cx="2489127" cy="3555896"/>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4038472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300" dirty="0">
                <a:latin typeface="Times New Roman" panose="02020603050405020304" pitchFamily="18" charset="0"/>
              </a:rPr>
              <a:t>How service users benefit?</a:t>
            </a:r>
          </a:p>
        </p:txBody>
      </p:sp>
      <p:sp>
        <p:nvSpPr>
          <p:cNvPr id="3" name="Content Placeholder 2"/>
          <p:cNvSpPr>
            <a:spLocks noGrp="1"/>
          </p:cNvSpPr>
          <p:nvPr>
            <p:ph idx="1"/>
          </p:nvPr>
        </p:nvSpPr>
        <p:spPr>
          <a:xfrm>
            <a:off x="510540" y="1379220"/>
            <a:ext cx="7543800" cy="2948940"/>
          </a:xfrm>
        </p:spPr>
        <p:txBody>
          <a:bodyPr>
            <a:normAutofit fontScale="85000" lnSpcReduction="20000"/>
          </a:bodyPr>
          <a:lstStyle/>
          <a:p>
            <a:r>
              <a:rPr lang="en-GB" sz="2100" dirty="0">
                <a:latin typeface="Calibri" panose="020F0502020204030204" pitchFamily="34" charset="0"/>
                <a:cs typeface="Calibri" panose="020F0502020204030204" pitchFamily="34" charset="0"/>
              </a:rPr>
              <a:t>Supervision attendance has been associated with:</a:t>
            </a:r>
          </a:p>
          <a:p>
            <a:pPr lvl="1"/>
            <a:r>
              <a:rPr lang="en-GB" sz="1950" dirty="0">
                <a:latin typeface="Calibri" panose="020F0502020204030204" pitchFamily="34" charset="0"/>
                <a:cs typeface="Calibri" panose="020F0502020204030204" pitchFamily="34" charset="0"/>
              </a:rPr>
              <a:t>Improved treatment outcomes, fewer drop-outs, and greater satisfaction with treatment in people with major depression (</a:t>
            </a:r>
            <a:r>
              <a:rPr lang="en-GB" sz="1950" dirty="0" err="1">
                <a:latin typeface="Calibri" panose="020F0502020204030204" pitchFamily="34" charset="0"/>
                <a:cs typeface="Calibri" panose="020F0502020204030204" pitchFamily="34" charset="0"/>
              </a:rPr>
              <a:t>Bambling</a:t>
            </a:r>
            <a:r>
              <a:rPr lang="en-GB" sz="1950" dirty="0">
                <a:latin typeface="Calibri" panose="020F0502020204030204" pitchFamily="34" charset="0"/>
                <a:cs typeface="Calibri" panose="020F0502020204030204" pitchFamily="34" charset="0"/>
              </a:rPr>
              <a:t> et al, 2006)</a:t>
            </a:r>
          </a:p>
          <a:p>
            <a:pPr lvl="1"/>
            <a:r>
              <a:rPr lang="en-GB" sz="1950" dirty="0">
                <a:latin typeface="Calibri" panose="020F0502020204030204" pitchFamily="34" charset="0"/>
                <a:cs typeface="Calibri" panose="020F0502020204030204" pitchFamily="34" charset="0"/>
              </a:rPr>
              <a:t>Greater reductions in psychotic symptoms for service users with a diagnosis of schizophrenia working with mental health nurses delivering psychosocial interventions (Bradshaw et al, 2007)</a:t>
            </a:r>
          </a:p>
          <a:p>
            <a:pPr lvl="1"/>
            <a:r>
              <a:rPr lang="en-GB" sz="1950" dirty="0">
                <a:latin typeface="Calibri" panose="020F0502020204030204" pitchFamily="34" charset="0"/>
                <a:cs typeface="Calibri" panose="020F0502020204030204" pitchFamily="34" charset="0"/>
              </a:rPr>
              <a:t>Some inconsistent results indicate the need to explore whether the “dose” and format (individual, groups, pairs) of supervision has an effect</a:t>
            </a:r>
            <a:endParaRPr lang="en-US" sz="2100" dirty="0"/>
          </a:p>
          <a:p>
            <a:endParaRPr lang="en-US" dirty="0"/>
          </a:p>
        </p:txBody>
      </p:sp>
    </p:spTree>
    <p:extLst>
      <p:ext uri="{BB962C8B-B14F-4D97-AF65-F5344CB8AC3E}">
        <p14:creationId xmlns:p14="http://schemas.microsoft.com/office/powerpoint/2010/main" val="1906396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13046"/>
            <a:ext cx="6614080" cy="594000"/>
          </a:xfrm>
        </p:spPr>
        <p:txBody>
          <a:bodyPr>
            <a:normAutofit fontScale="90000"/>
          </a:bodyPr>
          <a:lstStyle/>
          <a:p>
            <a:r>
              <a:rPr lang="en-US" sz="3300" dirty="0">
                <a:latin typeface="Times New Roman" panose="02020603050405020304" pitchFamily="18" charset="0"/>
              </a:rPr>
              <a:t>How does supervision contribute to professional capability?</a:t>
            </a:r>
          </a:p>
        </p:txBody>
      </p:sp>
      <p:sp>
        <p:nvSpPr>
          <p:cNvPr id="3" name="Content Placeholder 2"/>
          <p:cNvSpPr>
            <a:spLocks noGrp="1"/>
          </p:cNvSpPr>
          <p:nvPr>
            <p:ph idx="1"/>
          </p:nvPr>
        </p:nvSpPr>
        <p:spPr/>
        <p:txBody>
          <a:bodyPr>
            <a:normAutofit/>
          </a:bodyPr>
          <a:lstStyle/>
          <a:p>
            <a:r>
              <a:rPr lang="en-GB" sz="2100" dirty="0">
                <a:latin typeface="Calibri" panose="020F0502020204030204" pitchFamily="34" charset="0"/>
                <a:cs typeface="Calibri" panose="020F0502020204030204" pitchFamily="34" charset="0"/>
              </a:rPr>
              <a:t>Increasing skills and knowledge, enhancing self-confidence, self-awareness, and self-efficacy</a:t>
            </a:r>
          </a:p>
          <a:p>
            <a:r>
              <a:rPr lang="en-GB" sz="2100" dirty="0">
                <a:latin typeface="Calibri" panose="020F0502020204030204" pitchFamily="34" charset="0"/>
                <a:cs typeface="Calibri" panose="020F0502020204030204" pitchFamily="34" charset="0"/>
              </a:rPr>
              <a:t>Developing and maintaining competences</a:t>
            </a:r>
          </a:p>
          <a:p>
            <a:pPr lvl="1"/>
            <a:r>
              <a:rPr lang="en-GB" sz="1950" dirty="0">
                <a:latin typeface="Calibri" panose="020F0502020204030204" pitchFamily="34" charset="0"/>
                <a:cs typeface="Calibri" panose="020F0502020204030204" pitchFamily="34" charset="0"/>
              </a:rPr>
              <a:t>With experiential learning and live supervision &amp; feedback being more beneficial </a:t>
            </a:r>
          </a:p>
          <a:p>
            <a:endParaRPr lang="en-US" sz="2100" dirty="0"/>
          </a:p>
          <a:p>
            <a:endParaRPr lang="en-US" dirty="0"/>
          </a:p>
        </p:txBody>
      </p:sp>
    </p:spTree>
    <p:extLst>
      <p:ext uri="{BB962C8B-B14F-4D97-AF65-F5344CB8AC3E}">
        <p14:creationId xmlns:p14="http://schemas.microsoft.com/office/powerpoint/2010/main" val="44462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25746"/>
            <a:ext cx="6614080" cy="594000"/>
          </a:xfrm>
        </p:spPr>
        <p:txBody>
          <a:bodyPr>
            <a:normAutofit fontScale="90000"/>
          </a:bodyPr>
          <a:lstStyle/>
          <a:p>
            <a:r>
              <a:rPr lang="en-US" sz="3300" dirty="0">
                <a:latin typeface="Times New Roman" panose="02020603050405020304" pitchFamily="18" charset="0"/>
              </a:rPr>
              <a:t>How does supervision impact on staff retention, wellbeing, and resilience?</a:t>
            </a:r>
          </a:p>
        </p:txBody>
      </p:sp>
      <p:sp>
        <p:nvSpPr>
          <p:cNvPr id="3" name="Content Placeholder 2"/>
          <p:cNvSpPr>
            <a:spLocks noGrp="1"/>
          </p:cNvSpPr>
          <p:nvPr>
            <p:ph idx="1"/>
          </p:nvPr>
        </p:nvSpPr>
        <p:spPr/>
        <p:txBody>
          <a:bodyPr>
            <a:normAutofit/>
          </a:bodyPr>
          <a:lstStyle/>
          <a:p>
            <a:r>
              <a:rPr lang="en-GB" sz="2100" dirty="0">
                <a:latin typeface="Calibri" panose="020F0502020204030204" pitchFamily="34" charset="0"/>
                <a:cs typeface="Calibri" panose="020F0502020204030204" pitchFamily="34" charset="0"/>
              </a:rPr>
              <a:t>Supervision is highly valued by professionals and often considered essential</a:t>
            </a:r>
          </a:p>
          <a:p>
            <a:r>
              <a:rPr lang="en-GB" sz="2100" dirty="0">
                <a:latin typeface="Calibri" panose="020F0502020204030204" pitchFamily="34" charset="0"/>
                <a:cs typeface="Calibri" panose="020F0502020204030204" pitchFamily="34" charset="0"/>
              </a:rPr>
              <a:t>It has been associated with decisions to stay in one’s workplace and with higher job satisfaction (Carpenter et al, 2013), improved wellbeing (Dawson et al, 2013) and a greater sense of control (Begat et al., 2005)</a:t>
            </a:r>
          </a:p>
          <a:p>
            <a:r>
              <a:rPr lang="en-GB" sz="2100" dirty="0">
                <a:latin typeface="Calibri" panose="020F0502020204030204" pitchFamily="34" charset="0"/>
                <a:cs typeface="Calibri" panose="020F0502020204030204" pitchFamily="34" charset="0"/>
              </a:rPr>
              <a:t>Stronger links when supervision is perceived as supportive and safe</a:t>
            </a:r>
            <a:endParaRPr lang="en-GB" sz="1950" dirty="0">
              <a:latin typeface="Calibri" panose="020F0502020204030204" pitchFamily="34" charset="0"/>
              <a:cs typeface="Calibri" panose="020F0502020204030204" pitchFamily="34" charset="0"/>
            </a:endParaRPr>
          </a:p>
          <a:p>
            <a:endParaRPr lang="en-US" sz="2100" dirty="0"/>
          </a:p>
          <a:p>
            <a:endParaRPr lang="en-US" dirty="0"/>
          </a:p>
        </p:txBody>
      </p:sp>
    </p:spTree>
    <p:extLst>
      <p:ext uri="{BB962C8B-B14F-4D97-AF65-F5344CB8AC3E}">
        <p14:creationId xmlns:p14="http://schemas.microsoft.com/office/powerpoint/2010/main" val="23167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300" dirty="0">
                <a:latin typeface="Times New Roman" panose="02020603050405020304" pitchFamily="18" charset="0"/>
              </a:rPr>
              <a:t>Problematic issues in supervision</a:t>
            </a:r>
          </a:p>
        </p:txBody>
      </p:sp>
      <p:sp>
        <p:nvSpPr>
          <p:cNvPr id="3" name="Content Placeholder 2"/>
          <p:cNvSpPr>
            <a:spLocks noGrp="1"/>
          </p:cNvSpPr>
          <p:nvPr>
            <p:ph idx="1"/>
          </p:nvPr>
        </p:nvSpPr>
        <p:spPr/>
        <p:txBody>
          <a:bodyPr>
            <a:normAutofit fontScale="92500" lnSpcReduction="10000"/>
          </a:bodyPr>
          <a:lstStyle/>
          <a:p>
            <a:r>
              <a:rPr lang="en-GB" sz="2100" dirty="0">
                <a:latin typeface="Calibri" panose="020F0502020204030204" pitchFamily="34" charset="0"/>
                <a:cs typeface="Calibri" panose="020F0502020204030204" pitchFamily="34" charset="0"/>
              </a:rPr>
              <a:t>Identified problems in supervision: apathetic, lacking training, skills, and professional maturity, not taking into account the supervisee’s individual needs, overworking, lacking support, difficult power dynamics, evident extreme stress and self-doubt, difficult interpersonal styles</a:t>
            </a:r>
          </a:p>
          <a:p>
            <a:r>
              <a:rPr lang="en-GB" sz="2100" dirty="0">
                <a:latin typeface="Calibri" panose="020F0502020204030204" pitchFamily="34" charset="0"/>
                <a:cs typeface="Calibri" panose="020F0502020204030204" pitchFamily="34" charset="0"/>
              </a:rPr>
              <a:t>Inadequate supervision (reported by 2/3 of 300 US and Irish MH professionals)</a:t>
            </a:r>
          </a:p>
          <a:p>
            <a:r>
              <a:rPr lang="en-GB" sz="2100" dirty="0">
                <a:latin typeface="Calibri" panose="020F0502020204030204" pitchFamily="34" charset="0"/>
                <a:cs typeface="Calibri" panose="020F0502020204030204" pitchFamily="34" charset="0"/>
              </a:rPr>
              <a:t>Harmful supervision, including negligence and ethical breaches (reported by 1/4 of MH professionals, Ellis et al, 2015)</a:t>
            </a:r>
            <a:endParaRPr lang="en-GB" sz="1950" dirty="0">
              <a:latin typeface="Calibri" panose="020F0502020204030204" pitchFamily="34" charset="0"/>
              <a:cs typeface="Calibri" panose="020F0502020204030204" pitchFamily="34" charset="0"/>
            </a:endParaRPr>
          </a:p>
          <a:p>
            <a:endParaRPr lang="en-US" sz="2100" dirty="0"/>
          </a:p>
          <a:p>
            <a:endParaRPr lang="en-US" dirty="0"/>
          </a:p>
        </p:txBody>
      </p:sp>
    </p:spTree>
    <p:extLst>
      <p:ext uri="{BB962C8B-B14F-4D97-AF65-F5344CB8AC3E}">
        <p14:creationId xmlns:p14="http://schemas.microsoft.com/office/powerpoint/2010/main" val="3557275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300" dirty="0">
                <a:latin typeface="Times New Roman" panose="02020603050405020304" pitchFamily="18" charset="0"/>
              </a:rPr>
              <a:t>Good practice in supervision</a:t>
            </a:r>
          </a:p>
        </p:txBody>
      </p:sp>
      <p:sp>
        <p:nvSpPr>
          <p:cNvPr id="3" name="Content Placeholder 2"/>
          <p:cNvSpPr>
            <a:spLocks noGrp="1"/>
          </p:cNvSpPr>
          <p:nvPr>
            <p:ph idx="1"/>
          </p:nvPr>
        </p:nvSpPr>
        <p:spPr/>
        <p:txBody>
          <a:bodyPr>
            <a:normAutofit/>
          </a:bodyPr>
          <a:lstStyle/>
          <a:p>
            <a:r>
              <a:rPr lang="en-GB" sz="2100" dirty="0">
                <a:latin typeface="Calibri" panose="020F0502020204030204" pitchFamily="34" charset="0"/>
                <a:cs typeface="Calibri" panose="020F0502020204030204" pitchFamily="34" charset="0"/>
              </a:rPr>
              <a:t>Experiential learning and feedback on recorded work</a:t>
            </a:r>
          </a:p>
          <a:p>
            <a:r>
              <a:rPr lang="en-GB" sz="2100" dirty="0">
                <a:latin typeface="Calibri" panose="020F0502020204030204" pitchFamily="34" charset="0"/>
                <a:cs typeface="Calibri" panose="020F0502020204030204" pitchFamily="34" charset="0"/>
              </a:rPr>
              <a:t>Addressing power dynamics</a:t>
            </a:r>
          </a:p>
          <a:p>
            <a:r>
              <a:rPr lang="en-GB" sz="2100" dirty="0">
                <a:latin typeface="Calibri" panose="020F0502020204030204" pitchFamily="34" charset="0"/>
                <a:cs typeface="Calibri" panose="020F0502020204030204" pitchFamily="34" charset="0"/>
              </a:rPr>
              <a:t>Attending to the supervisory relationship</a:t>
            </a:r>
          </a:p>
          <a:p>
            <a:endParaRPr lang="en-GB" sz="1950" dirty="0">
              <a:latin typeface="Calibri" panose="020F0502020204030204" pitchFamily="34" charset="0"/>
              <a:cs typeface="Calibri" panose="020F0502020204030204" pitchFamily="34" charset="0"/>
            </a:endParaRPr>
          </a:p>
          <a:p>
            <a:endParaRPr lang="en-US" sz="2100" dirty="0"/>
          </a:p>
          <a:p>
            <a:endParaRPr lang="en-US" dirty="0"/>
          </a:p>
        </p:txBody>
      </p:sp>
    </p:spTree>
    <p:extLst>
      <p:ext uri="{BB962C8B-B14F-4D97-AF65-F5344CB8AC3E}">
        <p14:creationId xmlns:p14="http://schemas.microsoft.com/office/powerpoint/2010/main" val="2281746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89554"/>
            <a:ext cx="7543800" cy="813855"/>
          </a:xfrm>
        </p:spPr>
        <p:txBody>
          <a:bodyPr>
            <a:normAutofit/>
          </a:bodyPr>
          <a:lstStyle/>
          <a:p>
            <a:r>
              <a:rPr lang="en-GB" sz="3300" dirty="0">
                <a:latin typeface="Times New Roman" panose="02020603050405020304" pitchFamily="18" charset="0"/>
              </a:rPr>
              <a:t>More recent work</a:t>
            </a:r>
          </a:p>
        </p:txBody>
      </p:sp>
      <p:sp>
        <p:nvSpPr>
          <p:cNvPr id="3" name="Content Placeholder 2"/>
          <p:cNvSpPr>
            <a:spLocks noGrp="1"/>
          </p:cNvSpPr>
          <p:nvPr>
            <p:ph idx="1"/>
          </p:nvPr>
        </p:nvSpPr>
        <p:spPr>
          <a:xfrm>
            <a:off x="658729" y="993526"/>
            <a:ext cx="7826542" cy="3526457"/>
          </a:xfrm>
        </p:spPr>
        <p:txBody>
          <a:bodyPr>
            <a:noAutofit/>
          </a:bodyPr>
          <a:lstStyle/>
          <a:p>
            <a:r>
              <a:rPr lang="en-GB" sz="1650" dirty="0">
                <a:latin typeface="Calibri" panose="020F0502020204030204" pitchFamily="34" charset="0"/>
                <a:ea typeface="Calibri" panose="020F0502020204030204" pitchFamily="34" charset="0"/>
                <a:cs typeface="Calibri" panose="020F0502020204030204" pitchFamily="34" charset="0"/>
                <a:hlinkClick r:id="rId2"/>
              </a:rPr>
              <a:t>Martin et al, 2021</a:t>
            </a:r>
            <a:r>
              <a:rPr lang="en-GB" sz="1650" dirty="0">
                <a:latin typeface="Calibri" panose="020F0502020204030204" pitchFamily="34" charset="0"/>
                <a:ea typeface="Calibri" panose="020F0502020204030204" pitchFamily="34" charset="0"/>
                <a:cs typeface="Calibri" panose="020F0502020204030204" pitchFamily="34" charset="0"/>
              </a:rPr>
              <a:t>, reviewed 32 qualitative and quantitative studies within healthcare settings:</a:t>
            </a:r>
          </a:p>
          <a:p>
            <a:pPr lvl="1"/>
            <a:r>
              <a:rPr lang="en-GB" sz="1500" dirty="0">
                <a:latin typeface="Calibri" panose="020F0502020204030204" pitchFamily="34" charset="0"/>
                <a:ea typeface="Calibri" panose="020F0502020204030204" pitchFamily="34" charset="0"/>
                <a:cs typeface="Calibri" panose="020F0502020204030204" pitchFamily="34" charset="0"/>
              </a:rPr>
              <a:t>Lower burnout</a:t>
            </a:r>
          </a:p>
          <a:p>
            <a:pPr lvl="1"/>
            <a:r>
              <a:rPr lang="en-GB" sz="1500" dirty="0">
                <a:latin typeface="Calibri" panose="020F0502020204030204" pitchFamily="34" charset="0"/>
                <a:ea typeface="Calibri" panose="020F0502020204030204" pitchFamily="34" charset="0"/>
                <a:cs typeface="Calibri" panose="020F0502020204030204" pitchFamily="34" charset="0"/>
              </a:rPr>
              <a:t>Greater staff retention</a:t>
            </a:r>
          </a:p>
          <a:p>
            <a:pPr lvl="1"/>
            <a:r>
              <a:rPr lang="en-GB" sz="1500" dirty="0">
                <a:latin typeface="Calibri" panose="020F0502020204030204" pitchFamily="34" charset="0"/>
                <a:ea typeface="Calibri" panose="020F0502020204030204" pitchFamily="34" charset="0"/>
                <a:cs typeface="Calibri" panose="020F0502020204030204" pitchFamily="34" charset="0"/>
              </a:rPr>
              <a:t>Greater job satisfaction.</a:t>
            </a:r>
          </a:p>
          <a:p>
            <a:pPr lvl="1"/>
            <a:r>
              <a:rPr lang="en-GB" sz="1500" dirty="0">
                <a:latin typeface="Calibri" panose="020F0502020204030204" pitchFamily="34" charset="0"/>
                <a:ea typeface="Calibri" panose="020F0502020204030204" pitchFamily="34" charset="0"/>
                <a:cs typeface="Calibri" panose="020F0502020204030204" pitchFamily="34" charset="0"/>
              </a:rPr>
              <a:t>Improved work environment</a:t>
            </a:r>
            <a:endParaRPr lang="en-GB" sz="1650" i="1" dirty="0">
              <a:latin typeface="Calibri" panose="020F0502020204030204" pitchFamily="34" charset="0"/>
              <a:ea typeface="Calibri" panose="020F0502020204030204" pitchFamily="34" charset="0"/>
              <a:cs typeface="Calibri" panose="020F0502020204030204" pitchFamily="34" charset="0"/>
            </a:endParaRPr>
          </a:p>
          <a:p>
            <a:r>
              <a:rPr lang="es-ES" sz="1650" dirty="0">
                <a:latin typeface="Calibri" panose="020F0502020204030204" pitchFamily="34" charset="0"/>
                <a:ea typeface="Calibri" panose="020F0502020204030204" pitchFamily="34" charset="0"/>
                <a:cs typeface="Calibri" panose="020F0502020204030204" pitchFamily="34" charset="0"/>
                <a:hlinkClick r:id="rId3"/>
              </a:rPr>
              <a:t>Snowdon et al, 2017</a:t>
            </a:r>
            <a:r>
              <a:rPr lang="es-ES" sz="1650" dirty="0">
                <a:latin typeface="Calibri" panose="020F0502020204030204" pitchFamily="34" charset="0"/>
                <a:ea typeface="Calibri" panose="020F0502020204030204" pitchFamily="34" charset="0"/>
                <a:cs typeface="Calibri" panose="020F0502020204030204" pitchFamily="34" charset="0"/>
              </a:rPr>
              <a:t>, reviewed 17 studies of </a:t>
            </a:r>
            <a:r>
              <a:rPr lang="es-ES" sz="1650" dirty="0" err="1">
                <a:latin typeface="Calibri" panose="020F0502020204030204" pitchFamily="34" charset="0"/>
                <a:ea typeface="Calibri" panose="020F0502020204030204" pitchFamily="34" charset="0"/>
                <a:cs typeface="Calibri" panose="020F0502020204030204" pitchFamily="34" charset="0"/>
              </a:rPr>
              <a:t>supervision</a:t>
            </a:r>
            <a:r>
              <a:rPr lang="es-ES" sz="1650" dirty="0">
                <a:latin typeface="Calibri" panose="020F0502020204030204" pitchFamily="34" charset="0"/>
                <a:ea typeface="Calibri" panose="020F0502020204030204" pitchFamily="34" charset="0"/>
                <a:cs typeface="Calibri" panose="020F0502020204030204" pitchFamily="34" charset="0"/>
              </a:rPr>
              <a:t> outcomes within healthcare settings</a:t>
            </a:r>
          </a:p>
          <a:p>
            <a:pPr lvl="1"/>
            <a:r>
              <a:rPr lang="en-GB" sz="1500" dirty="0">
                <a:latin typeface="Calibri" panose="020F0502020204030204" pitchFamily="34" charset="0"/>
                <a:ea typeface="Calibri" panose="020F0502020204030204" pitchFamily="34" charset="0"/>
                <a:cs typeface="Calibri" panose="020F0502020204030204" pitchFamily="34" charset="0"/>
              </a:rPr>
              <a:t>Clinical supervision of mental health professionals was associated with a reduction in psychological symptoms</a:t>
            </a:r>
            <a:endParaRPr lang="es-ES" sz="15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75636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5957A-6768-892C-9253-873A13942D5F}"/>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Introductions</a:t>
            </a:r>
          </a:p>
        </p:txBody>
      </p:sp>
      <p:sp>
        <p:nvSpPr>
          <p:cNvPr id="3" name="Slide Number Placeholder 2">
            <a:extLst>
              <a:ext uri="{FF2B5EF4-FFF2-40B4-BE49-F238E27FC236}">
                <a16:creationId xmlns:a16="http://schemas.microsoft.com/office/drawing/2014/main" id="{D2EEF77B-71C5-CE27-D00A-8BCEC4EB87B1}"/>
              </a:ext>
            </a:extLst>
          </p:cNvPr>
          <p:cNvSpPr>
            <a:spLocks noGrp="1"/>
          </p:cNvSpPr>
          <p:nvPr>
            <p:ph type="sldNum" sz="quarter" idx="11"/>
          </p:nvPr>
        </p:nvSpPr>
        <p:spPr/>
        <p:txBody>
          <a:bodyPr/>
          <a:lstStyle/>
          <a:p>
            <a:r>
              <a:rPr lang="en-GB"/>
              <a:t>Slide </a:t>
            </a:r>
            <a:fld id="{A7423406-D7A4-46EF-83DD-760666D0DF80}" type="slidenum">
              <a:rPr lang="en-GB" smtClean="0"/>
              <a:pPr/>
              <a:t>2</a:t>
            </a:fld>
            <a:endParaRPr lang="en-GB" dirty="0"/>
          </a:p>
        </p:txBody>
      </p:sp>
    </p:spTree>
    <p:extLst>
      <p:ext uri="{BB962C8B-B14F-4D97-AF65-F5344CB8AC3E}">
        <p14:creationId xmlns:p14="http://schemas.microsoft.com/office/powerpoint/2010/main" val="3152708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Date Placeholder 3">
            <a:extLst>
              <a:ext uri="{C183D7F6-B498-43B3-948B-1728B52AA6E4}">
                <adec:decorative xmlns:adec="http://schemas.microsoft.com/office/drawing/2017/decorative" val="1"/>
              </a:ext>
            </a:extLst>
          </p:cNvPr>
          <p:cNvSpPr txBox="1">
            <a:spLocks noGrp="1"/>
          </p:cNvSpPr>
          <p:nvPr/>
        </p:nvSpPr>
        <p:spPr bwMode="auto">
          <a:xfrm>
            <a:off x="1162050" y="4682729"/>
            <a:ext cx="1905000"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endParaRPr lang="en-GB" sz="1050">
              <a:latin typeface="Tahoma" charset="0"/>
              <a:cs typeface="Arial" charset="0"/>
            </a:endParaRPr>
          </a:p>
        </p:txBody>
      </p:sp>
      <p:sp>
        <p:nvSpPr>
          <p:cNvPr id="273411" name="Rectangle 3"/>
          <p:cNvSpPr>
            <a:spLocks noGrp="1" noChangeArrowheads="1"/>
          </p:cNvSpPr>
          <p:nvPr>
            <p:ph type="title" idx="4294967295"/>
          </p:nvPr>
        </p:nvSpPr>
        <p:spPr>
          <a:xfrm>
            <a:off x="298812" y="-100904"/>
            <a:ext cx="8229600" cy="857250"/>
          </a:xfrm>
        </p:spPr>
        <p:txBody>
          <a:bodyPr>
            <a:normAutofit/>
          </a:bodyPr>
          <a:lstStyle/>
          <a:p>
            <a:pPr>
              <a:defRPr/>
            </a:pPr>
            <a:r>
              <a:rPr lang="en-GB" sz="3300" dirty="0">
                <a:latin typeface="Times New Roman" panose="02020603050405020304" pitchFamily="18" charset="0"/>
              </a:rPr>
              <a:t>The National Context</a:t>
            </a:r>
          </a:p>
        </p:txBody>
      </p:sp>
      <p:sp>
        <p:nvSpPr>
          <p:cNvPr id="273412" name="Rectangle 2"/>
          <p:cNvSpPr>
            <a:spLocks noGrp="1" noChangeArrowheads="1"/>
          </p:cNvSpPr>
          <p:nvPr>
            <p:ph type="body" idx="4294967295"/>
          </p:nvPr>
        </p:nvSpPr>
        <p:spPr>
          <a:xfrm>
            <a:off x="597625" y="1371601"/>
            <a:ext cx="7631975" cy="3226594"/>
          </a:xfrm>
        </p:spPr>
        <p:txBody>
          <a:bodyPr>
            <a:normAutofit fontScale="92500" lnSpcReduction="10000"/>
          </a:bodyPr>
          <a:lstStyle/>
          <a:p>
            <a:pPr eaLnBrk="1" hangingPunct="1">
              <a:lnSpc>
                <a:spcPct val="100000"/>
              </a:lnSpc>
            </a:pPr>
            <a:r>
              <a:rPr lang="en-GB" sz="2100" dirty="0">
                <a:latin typeface="Calibri" charset="0"/>
              </a:rPr>
              <a:t>Development and Recognition of Supervision Skills/BPS STAR (Supervisor Training And Recognition group)/CSAG (Clinical Supervision Advisory Group)</a:t>
            </a:r>
          </a:p>
          <a:p>
            <a:pPr eaLnBrk="1" hangingPunct="1">
              <a:lnSpc>
                <a:spcPct val="100000"/>
              </a:lnSpc>
            </a:pPr>
            <a:r>
              <a:rPr lang="en-GB" sz="2100" dirty="0">
                <a:latin typeface="Calibri" charset="0"/>
              </a:rPr>
              <a:t>Health and Care Professions Council standards of proficiency</a:t>
            </a:r>
          </a:p>
          <a:p>
            <a:pPr eaLnBrk="1" hangingPunct="1">
              <a:lnSpc>
                <a:spcPct val="100000"/>
              </a:lnSpc>
            </a:pPr>
            <a:r>
              <a:rPr lang="en-GB" sz="2100" dirty="0">
                <a:latin typeface="Calibri" charset="0"/>
              </a:rPr>
              <a:t>BPS accreditation criteria </a:t>
            </a:r>
          </a:p>
          <a:p>
            <a:pPr lvl="1" eaLnBrk="1" hangingPunct="1">
              <a:lnSpc>
                <a:spcPct val="100000"/>
              </a:lnSpc>
            </a:pPr>
            <a:r>
              <a:rPr lang="en-GB" sz="1800" dirty="0">
                <a:latin typeface="Calibri" charset="0"/>
              </a:rPr>
              <a:t>Trainees must ‘develop skills in the provision of supervision’</a:t>
            </a:r>
          </a:p>
          <a:p>
            <a:pPr eaLnBrk="1" hangingPunct="1">
              <a:lnSpc>
                <a:spcPct val="100000"/>
              </a:lnSpc>
            </a:pPr>
            <a:r>
              <a:rPr lang="en-GB" sz="2100" dirty="0">
                <a:latin typeface="Calibri" charset="0"/>
              </a:rPr>
              <a:t>BPS Guidelines for Clinical Supervision (2010)</a:t>
            </a:r>
          </a:p>
          <a:p>
            <a:pPr eaLnBrk="1" hangingPunct="1">
              <a:lnSpc>
                <a:spcPct val="100000"/>
              </a:lnSpc>
            </a:pPr>
            <a:r>
              <a:rPr lang="en-GB" sz="2100" dirty="0">
                <a:latin typeface="Calibri" charset="0"/>
              </a:rPr>
              <a:t>BPS Supervision Guidance for Psychologists (2024)</a:t>
            </a:r>
          </a:p>
          <a:p>
            <a:pPr eaLnBrk="1" hangingPunct="1">
              <a:lnSpc>
                <a:spcPct val="100000"/>
              </a:lnSpc>
            </a:pPr>
            <a:r>
              <a:rPr lang="en-GB" sz="2100" dirty="0">
                <a:latin typeface="Calibri" charset="0"/>
              </a:rPr>
              <a:t>Agenda for Change</a:t>
            </a:r>
          </a:p>
          <a:p>
            <a:pPr eaLnBrk="1" hangingPunct="1">
              <a:lnSpc>
                <a:spcPct val="100000"/>
              </a:lnSpc>
            </a:pPr>
            <a:r>
              <a:rPr lang="en-GB" sz="2100" dirty="0">
                <a:latin typeface="Calibri" charset="0"/>
              </a:rPr>
              <a:t>Improving Access to Psychological Therapies, with other regulatory bodies offering separate accreditation as supervisor (e.g., BABCP)</a:t>
            </a:r>
          </a:p>
        </p:txBody>
      </p:sp>
      <p:sp>
        <p:nvSpPr>
          <p:cNvPr id="5" name="5-Point Star 4">
            <a:extLst>
              <a:ext uri="{C183D7F6-B498-43B3-948B-1728B52AA6E4}">
                <adec:decorative xmlns:adec="http://schemas.microsoft.com/office/drawing/2017/decorative" val="1"/>
              </a:ext>
            </a:extLst>
          </p:cNvPr>
          <p:cNvSpPr/>
          <p:nvPr/>
        </p:nvSpPr>
        <p:spPr>
          <a:xfrm>
            <a:off x="7617618" y="1685331"/>
            <a:ext cx="1223963" cy="70127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350" dirty="0">
              <a:ln>
                <a:solidFill>
                  <a:srgbClr val="FFFF00"/>
                </a:solidFill>
              </a:ln>
              <a:solidFill>
                <a:srgbClr val="FFCC00"/>
              </a:solidFill>
            </a:endParaRPr>
          </a:p>
        </p:txBody>
      </p:sp>
    </p:spTree>
    <p:custDataLst>
      <p:tags r:id="rId1"/>
    </p:custDataLst>
    <p:extLst>
      <p:ext uri="{BB962C8B-B14F-4D97-AF65-F5344CB8AC3E}">
        <p14:creationId xmlns:p14="http://schemas.microsoft.com/office/powerpoint/2010/main" val="4416852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273411"/>
                                        </p:tgtEl>
                                        <p:attrNameLst>
                                          <p:attrName>style.visibility</p:attrName>
                                        </p:attrNameLst>
                                      </p:cBhvr>
                                      <p:to>
                                        <p:strVal val="visible"/>
                                      </p:to>
                                    </p:set>
                                    <p:animEffect transition="in" filter="fade">
                                      <p:cBhvr>
                                        <p:cTn id="7" dur="2000"/>
                                        <p:tgtEl>
                                          <p:spTgt spid="2734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3412">
                                            <p:txEl>
                                              <p:pRg st="0" end="0"/>
                                            </p:txEl>
                                          </p:spTgt>
                                        </p:tgtEl>
                                        <p:attrNameLst>
                                          <p:attrName>style.visibility</p:attrName>
                                        </p:attrNameLst>
                                      </p:cBhvr>
                                      <p:to>
                                        <p:strVal val="visible"/>
                                      </p:to>
                                    </p:set>
                                    <p:animEffect transition="in" filter="fade">
                                      <p:cBhvr>
                                        <p:cTn id="12" dur="2000"/>
                                        <p:tgtEl>
                                          <p:spTgt spid="27341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3412">
                                            <p:txEl>
                                              <p:pRg st="1" end="1"/>
                                            </p:txEl>
                                          </p:spTgt>
                                        </p:tgtEl>
                                        <p:attrNameLst>
                                          <p:attrName>style.visibility</p:attrName>
                                        </p:attrNameLst>
                                      </p:cBhvr>
                                      <p:to>
                                        <p:strVal val="visible"/>
                                      </p:to>
                                    </p:set>
                                    <p:animEffect transition="in" filter="fade">
                                      <p:cBhvr>
                                        <p:cTn id="17" dur="2000"/>
                                        <p:tgtEl>
                                          <p:spTgt spid="273412">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3412">
                                            <p:txEl>
                                              <p:pRg st="2" end="2"/>
                                            </p:txEl>
                                          </p:spTgt>
                                        </p:tgtEl>
                                        <p:attrNameLst>
                                          <p:attrName>style.visibility</p:attrName>
                                        </p:attrNameLst>
                                      </p:cBhvr>
                                      <p:to>
                                        <p:strVal val="visible"/>
                                      </p:to>
                                    </p:set>
                                    <p:animEffect transition="in" filter="fade">
                                      <p:cBhvr>
                                        <p:cTn id="22" dur="2000"/>
                                        <p:tgtEl>
                                          <p:spTgt spid="273412">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73412">
                                            <p:txEl>
                                              <p:pRg st="3" end="3"/>
                                            </p:txEl>
                                          </p:spTgt>
                                        </p:tgtEl>
                                        <p:attrNameLst>
                                          <p:attrName>style.visibility</p:attrName>
                                        </p:attrNameLst>
                                      </p:cBhvr>
                                      <p:to>
                                        <p:strVal val="visible"/>
                                      </p:to>
                                    </p:set>
                                    <p:animEffect transition="in" filter="fade">
                                      <p:cBhvr>
                                        <p:cTn id="25" dur="2000"/>
                                        <p:tgtEl>
                                          <p:spTgt spid="273412">
                                            <p:txEl>
                                              <p:pRg st="3" end="3"/>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73412">
                                            <p:txEl>
                                              <p:pRg st="4" end="4"/>
                                            </p:txEl>
                                          </p:spTgt>
                                        </p:tgtEl>
                                        <p:attrNameLst>
                                          <p:attrName>style.visibility</p:attrName>
                                        </p:attrNameLst>
                                      </p:cBhvr>
                                      <p:to>
                                        <p:strVal val="visible"/>
                                      </p:to>
                                    </p:set>
                                    <p:animEffect transition="in" filter="fade">
                                      <p:cBhvr>
                                        <p:cTn id="30" dur="2000"/>
                                        <p:tgtEl>
                                          <p:spTgt spid="27341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73412">
                                            <p:txEl>
                                              <p:pRg st="5" end="5"/>
                                            </p:txEl>
                                          </p:spTgt>
                                        </p:tgtEl>
                                        <p:attrNameLst>
                                          <p:attrName>style.visibility</p:attrName>
                                        </p:attrNameLst>
                                      </p:cBhvr>
                                      <p:to>
                                        <p:strVal val="visible"/>
                                      </p:to>
                                    </p:set>
                                    <p:animEffect transition="in" filter="fade">
                                      <p:cBhvr>
                                        <p:cTn id="35" dur="2000"/>
                                        <p:tgtEl>
                                          <p:spTgt spid="273412">
                                            <p:txEl>
                                              <p:pRg st="5" end="5"/>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73412">
                                            <p:txEl>
                                              <p:pRg st="6" end="6"/>
                                            </p:txEl>
                                          </p:spTgt>
                                        </p:tgtEl>
                                        <p:attrNameLst>
                                          <p:attrName>style.visibility</p:attrName>
                                        </p:attrNameLst>
                                      </p:cBhvr>
                                      <p:to>
                                        <p:strVal val="visible"/>
                                      </p:to>
                                    </p:set>
                                    <p:animEffect transition="in" filter="fade">
                                      <p:cBhvr>
                                        <p:cTn id="40" dur="2000"/>
                                        <p:tgtEl>
                                          <p:spTgt spid="273412">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73412">
                                            <p:txEl>
                                              <p:pRg st="7" end="7"/>
                                            </p:txEl>
                                          </p:spTgt>
                                        </p:tgtEl>
                                        <p:attrNameLst>
                                          <p:attrName>style.visibility</p:attrName>
                                        </p:attrNameLst>
                                      </p:cBhvr>
                                      <p:to>
                                        <p:strVal val="visible"/>
                                      </p:to>
                                    </p:set>
                                    <p:animEffect transition="in" filter="fade">
                                      <p:cBhvr>
                                        <p:cTn id="45" dur="2000"/>
                                        <p:tgtEl>
                                          <p:spTgt spid="27341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p:txBody>
          <a:bodyPr wrap="square" numCol="1" anchorCtr="0" compatLnSpc="1">
            <a:prstTxWarp prst="textNoShape">
              <a:avLst/>
            </a:prstTxWarp>
          </a:bodyPr>
          <a:lstStyle/>
          <a:p>
            <a:pPr>
              <a:defRPr/>
            </a:pPr>
            <a:r>
              <a:rPr lang="en-GB" altLang="en-US" sz="3300" dirty="0">
                <a:latin typeface="Times New Roman" panose="02020603050405020304" pitchFamily="18" charset="0"/>
              </a:rPr>
              <a:t>Supervision competences</a:t>
            </a:r>
            <a:endParaRPr lang="en-US" altLang="en-US" sz="3300" dirty="0">
              <a:latin typeface="Times New Roman" panose="02020603050405020304" pitchFamily="18" charset="0"/>
            </a:endParaRPr>
          </a:p>
        </p:txBody>
      </p:sp>
      <p:sp>
        <p:nvSpPr>
          <p:cNvPr id="32770" name="Rectangle 3"/>
          <p:cNvSpPr>
            <a:spLocks noGrp="1" noChangeArrowheads="1"/>
          </p:cNvSpPr>
          <p:nvPr>
            <p:ph idx="1"/>
          </p:nvPr>
        </p:nvSpPr>
        <p:spPr/>
        <p:txBody>
          <a:bodyPr>
            <a:noAutofit/>
          </a:bodyPr>
          <a:lstStyle/>
          <a:p>
            <a:pPr eaLnBrk="1" hangingPunct="1">
              <a:lnSpc>
                <a:spcPct val="100000"/>
              </a:lnSpc>
            </a:pPr>
            <a:r>
              <a:rPr lang="en-GB" sz="2000" dirty="0">
                <a:latin typeface="Calibri" charset="0"/>
              </a:rPr>
              <a:t>An IAPT supervision expert reference group was established in February 2008</a:t>
            </a:r>
          </a:p>
          <a:p>
            <a:pPr eaLnBrk="1" hangingPunct="1">
              <a:lnSpc>
                <a:spcPct val="100000"/>
              </a:lnSpc>
            </a:pPr>
            <a:r>
              <a:rPr lang="en-GB" sz="2000" dirty="0">
                <a:latin typeface="Calibri" charset="0"/>
              </a:rPr>
              <a:t>This group was multi-disciplinary and aimed to devise a </a:t>
            </a:r>
            <a:r>
              <a:rPr lang="en-GB" sz="2000" dirty="0">
                <a:latin typeface="Calibri" charset="0"/>
                <a:hlinkClick r:id="rId3"/>
              </a:rPr>
              <a:t>competency framework for supervision</a:t>
            </a:r>
            <a:endParaRPr lang="en-GB" sz="2000" dirty="0">
              <a:latin typeface="Calibri" charset="0"/>
            </a:endParaRPr>
          </a:p>
          <a:p>
            <a:pPr eaLnBrk="1" hangingPunct="1">
              <a:lnSpc>
                <a:spcPct val="100000"/>
              </a:lnSpc>
            </a:pPr>
            <a:r>
              <a:rPr lang="en-GB" sz="2000" dirty="0">
                <a:latin typeface="Calibri" charset="0"/>
              </a:rPr>
              <a:t>These comprise of:</a:t>
            </a:r>
          </a:p>
          <a:p>
            <a:pPr lvl="1">
              <a:lnSpc>
                <a:spcPct val="100000"/>
              </a:lnSpc>
            </a:pPr>
            <a:r>
              <a:rPr lang="en-GB" sz="2000" dirty="0">
                <a:latin typeface="Calibri" charset="0"/>
              </a:rPr>
              <a:t>Generic supervision competencies</a:t>
            </a:r>
          </a:p>
          <a:p>
            <a:pPr lvl="1">
              <a:lnSpc>
                <a:spcPct val="100000"/>
              </a:lnSpc>
            </a:pPr>
            <a:r>
              <a:rPr lang="en-GB" sz="2000" dirty="0">
                <a:latin typeface="Calibri" charset="0"/>
              </a:rPr>
              <a:t>Specific supervision competencies</a:t>
            </a:r>
          </a:p>
          <a:p>
            <a:pPr lvl="1">
              <a:lnSpc>
                <a:spcPct val="100000"/>
              </a:lnSpc>
            </a:pPr>
            <a:r>
              <a:rPr lang="en-GB" sz="2000" dirty="0">
                <a:latin typeface="Calibri" charset="0"/>
              </a:rPr>
              <a:t>Applications of supervision to specific models/contexts</a:t>
            </a:r>
          </a:p>
          <a:p>
            <a:pPr lvl="1">
              <a:lnSpc>
                <a:spcPct val="100000"/>
              </a:lnSpc>
            </a:pPr>
            <a:r>
              <a:rPr lang="en-GB" sz="2000" dirty="0" err="1">
                <a:latin typeface="Calibri" charset="0"/>
              </a:rPr>
              <a:t>Metacompetencies</a:t>
            </a:r>
            <a:endParaRPr lang="en-GB" sz="2000" dirty="0">
              <a:latin typeface="Calibri" charset="0"/>
            </a:endParaRPr>
          </a:p>
        </p:txBody>
      </p:sp>
    </p:spTree>
    <p:extLst>
      <p:ext uri="{BB962C8B-B14F-4D97-AF65-F5344CB8AC3E}">
        <p14:creationId xmlns:p14="http://schemas.microsoft.com/office/powerpoint/2010/main" val="2907687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a:xfrm>
            <a:off x="304800" y="0"/>
            <a:ext cx="8229600" cy="857250"/>
          </a:xfrm>
        </p:spPr>
        <p:txBody>
          <a:bodyPr wrap="square" numCol="1" anchorCtr="0" compatLnSpc="1">
            <a:prstTxWarp prst="textNoShape">
              <a:avLst/>
            </a:prstTxWarp>
          </a:bodyPr>
          <a:lstStyle/>
          <a:p>
            <a:pPr>
              <a:defRPr/>
            </a:pPr>
            <a:r>
              <a:rPr lang="en-GB" altLang="en-US" sz="3300" dirty="0">
                <a:latin typeface="Times New Roman" panose="02020603050405020304" pitchFamily="18" charset="0"/>
              </a:rPr>
              <a:t>BPS Guidelines 2010</a:t>
            </a:r>
            <a:endParaRPr lang="en-US" altLang="en-US" sz="3300" dirty="0">
              <a:latin typeface="Times New Roman" panose="02020603050405020304" pitchFamily="18" charset="0"/>
            </a:endParaRPr>
          </a:p>
        </p:txBody>
      </p:sp>
      <p:sp>
        <p:nvSpPr>
          <p:cNvPr id="35842" name="Rectangle 3"/>
          <p:cNvSpPr>
            <a:spLocks noGrp="1"/>
          </p:cNvSpPr>
          <p:nvPr>
            <p:ph idx="1"/>
          </p:nvPr>
        </p:nvSpPr>
        <p:spPr>
          <a:xfrm>
            <a:off x="647700" y="1097280"/>
            <a:ext cx="7543800" cy="2948940"/>
          </a:xfrm>
        </p:spPr>
        <p:txBody>
          <a:bodyPr>
            <a:normAutofit fontScale="92500" lnSpcReduction="20000"/>
          </a:bodyPr>
          <a:lstStyle/>
          <a:p>
            <a:pPr eaLnBrk="1" hangingPunct="1"/>
            <a:r>
              <a:rPr lang="en-GB" sz="2100" dirty="0">
                <a:latin typeface="Calibri" charset="0"/>
              </a:rPr>
              <a:t>A very helpful (and brief) paper </a:t>
            </a:r>
          </a:p>
          <a:p>
            <a:pPr eaLnBrk="1" hangingPunct="1"/>
            <a:r>
              <a:rPr lang="en-GB" sz="2100" dirty="0">
                <a:latin typeface="Calibri" charset="0"/>
              </a:rPr>
              <a:t>Selected highlights:</a:t>
            </a:r>
          </a:p>
          <a:p>
            <a:pPr eaLnBrk="1" hangingPunct="1"/>
            <a:r>
              <a:rPr lang="en-GB" sz="1800" dirty="0">
                <a:latin typeface="Calibri" charset="0"/>
              </a:rPr>
              <a:t>who can supervise: doesn’t always have to be a CP but quality needs to be maintained</a:t>
            </a:r>
          </a:p>
          <a:p>
            <a:pPr eaLnBrk="1" hangingPunct="1"/>
            <a:r>
              <a:rPr lang="en-GB" sz="1800" dirty="0">
                <a:latin typeface="Calibri" charset="0"/>
              </a:rPr>
              <a:t>aims of the placement should be agreed within the first two weeks</a:t>
            </a:r>
          </a:p>
          <a:p>
            <a:pPr eaLnBrk="1" hangingPunct="1"/>
            <a:r>
              <a:rPr lang="en-GB" sz="1800" dirty="0">
                <a:latin typeface="Calibri" charset="0"/>
              </a:rPr>
              <a:t>the supervisor should plan an induction for the trainee</a:t>
            </a:r>
          </a:p>
          <a:p>
            <a:pPr eaLnBrk="1" hangingPunct="1"/>
            <a:r>
              <a:rPr lang="en-GB" sz="1800" dirty="0">
                <a:latin typeface="Calibri" charset="0"/>
              </a:rPr>
              <a:t>trainee needs access to the facilities, space, and support available within </a:t>
            </a:r>
            <a:r>
              <a:rPr lang="en-GB" sz="1800">
                <a:latin typeface="Calibri" charset="0"/>
              </a:rPr>
              <a:t>the service</a:t>
            </a:r>
            <a:endParaRPr lang="en-GB" sz="1800" dirty="0">
              <a:latin typeface="Calibri" charset="0"/>
            </a:endParaRPr>
          </a:p>
          <a:p>
            <a:pPr eaLnBrk="1" hangingPunct="1"/>
            <a:endParaRPr lang="en-US" dirty="0">
              <a:latin typeface="Calibri" charset="0"/>
            </a:endParaRPr>
          </a:p>
        </p:txBody>
      </p:sp>
    </p:spTree>
    <p:extLst>
      <p:ext uri="{BB962C8B-B14F-4D97-AF65-F5344CB8AC3E}">
        <p14:creationId xmlns:p14="http://schemas.microsoft.com/office/powerpoint/2010/main" val="21863176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983" y="-245444"/>
            <a:ext cx="7543800" cy="1028700"/>
          </a:xfrm>
        </p:spPr>
        <p:txBody>
          <a:bodyPr wrap="square" numCol="1" anchorCtr="0" compatLnSpc="1">
            <a:prstTxWarp prst="textNoShape">
              <a:avLst/>
            </a:prstTxWarp>
            <a:normAutofit/>
          </a:bodyPr>
          <a:lstStyle/>
          <a:p>
            <a:pPr>
              <a:defRPr/>
            </a:pPr>
            <a:r>
              <a:rPr lang="en-GB" sz="3300" dirty="0">
                <a:latin typeface="Times New Roman" panose="02020603050405020304" pitchFamily="18" charset="0"/>
              </a:rPr>
              <a:t>BPS Guidelines (cont’d) </a:t>
            </a:r>
          </a:p>
        </p:txBody>
      </p:sp>
      <p:sp>
        <p:nvSpPr>
          <p:cNvPr id="36866" name="Rectangle 3"/>
          <p:cNvSpPr>
            <a:spLocks noGrp="1"/>
          </p:cNvSpPr>
          <p:nvPr>
            <p:ph idx="1"/>
          </p:nvPr>
        </p:nvSpPr>
        <p:spPr>
          <a:xfrm>
            <a:off x="800100" y="1411304"/>
            <a:ext cx="7543800" cy="2948940"/>
          </a:xfrm>
        </p:spPr>
        <p:txBody>
          <a:bodyPr>
            <a:normAutofit/>
          </a:bodyPr>
          <a:lstStyle/>
          <a:p>
            <a:pPr eaLnBrk="1" hangingPunct="1"/>
            <a:r>
              <a:rPr lang="en-GB" sz="2100" dirty="0">
                <a:latin typeface="Calibri" charset="0"/>
              </a:rPr>
              <a:t>Supervisors have clinical and legal responsibility for their trainees</a:t>
            </a:r>
          </a:p>
          <a:p>
            <a:pPr eaLnBrk="1" hangingPunct="1"/>
            <a:r>
              <a:rPr lang="en-GB" sz="2100" dirty="0">
                <a:latin typeface="Calibri" charset="0"/>
              </a:rPr>
              <a:t>Supervision must be at least  1 hour (1 1/2!) per week with total contact time of 3 hours</a:t>
            </a:r>
          </a:p>
          <a:p>
            <a:pPr eaLnBrk="1" hangingPunct="1"/>
            <a:r>
              <a:rPr lang="en-GB" sz="2100" dirty="0">
                <a:latin typeface="Calibri" charset="0"/>
              </a:rPr>
              <a:t>Trainees and supervisors must observe each other at work</a:t>
            </a:r>
          </a:p>
          <a:p>
            <a:pPr eaLnBrk="1" hangingPunct="1"/>
            <a:r>
              <a:rPr lang="en-GB" sz="2100" dirty="0">
                <a:latin typeface="Calibri" charset="0"/>
              </a:rPr>
              <a:t>There are mechanisms for monitoring the placement and for dealing with potential failed placements</a:t>
            </a:r>
          </a:p>
        </p:txBody>
      </p:sp>
    </p:spTree>
    <p:extLst>
      <p:ext uri="{BB962C8B-B14F-4D97-AF65-F5344CB8AC3E}">
        <p14:creationId xmlns:p14="http://schemas.microsoft.com/office/powerpoint/2010/main" val="2165605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defRPr/>
            </a:pPr>
            <a:r>
              <a:rPr lang="en-GB" sz="3300" dirty="0">
                <a:latin typeface="Times New Roman" panose="02020603050405020304" pitchFamily="18" charset="0"/>
              </a:rPr>
              <a:t>Local Registers</a:t>
            </a:r>
          </a:p>
        </p:txBody>
      </p:sp>
      <p:sp>
        <p:nvSpPr>
          <p:cNvPr id="38914" name="Content Placeholder 1"/>
          <p:cNvSpPr>
            <a:spLocks noGrp="1"/>
          </p:cNvSpPr>
          <p:nvPr>
            <p:ph idx="1"/>
          </p:nvPr>
        </p:nvSpPr>
        <p:spPr/>
        <p:txBody>
          <a:bodyPr>
            <a:normAutofit fontScale="92500" lnSpcReduction="20000"/>
          </a:bodyPr>
          <a:lstStyle/>
          <a:p>
            <a:pPr eaLnBrk="1" hangingPunct="1"/>
            <a:r>
              <a:rPr lang="en-GB" sz="2100" dirty="0">
                <a:latin typeface="Calibri" charset="0"/>
              </a:rPr>
              <a:t>Programmes keep their own registers as a quality assurance process.</a:t>
            </a:r>
          </a:p>
          <a:p>
            <a:pPr eaLnBrk="1" hangingPunct="1"/>
            <a:r>
              <a:rPr lang="en-GB" sz="2100" dirty="0">
                <a:latin typeface="Calibri" charset="0"/>
              </a:rPr>
              <a:t>Information held on these varies between programmes but may include:</a:t>
            </a:r>
          </a:p>
          <a:p>
            <a:pPr lvl="1" eaLnBrk="1" hangingPunct="1"/>
            <a:r>
              <a:rPr lang="en-GB" sz="2100" dirty="0">
                <a:latin typeface="Calibri" charset="0"/>
              </a:rPr>
              <a:t>Dates of introductory training</a:t>
            </a:r>
          </a:p>
          <a:p>
            <a:pPr lvl="1" eaLnBrk="1" hangingPunct="1"/>
            <a:r>
              <a:rPr lang="en-GB" sz="2100" dirty="0">
                <a:latin typeface="Calibri" charset="0"/>
              </a:rPr>
              <a:t>HCPC registration</a:t>
            </a:r>
          </a:p>
          <a:p>
            <a:pPr lvl="1" eaLnBrk="1" hangingPunct="1"/>
            <a:r>
              <a:rPr lang="en-GB" sz="2100" dirty="0">
                <a:latin typeface="Calibri" charset="0"/>
              </a:rPr>
              <a:t>Supervision-related CPD</a:t>
            </a:r>
          </a:p>
          <a:p>
            <a:pPr lvl="1" eaLnBrk="1" hangingPunct="1"/>
            <a:r>
              <a:rPr lang="en-GB" sz="2100" dirty="0">
                <a:latin typeface="Calibri" charset="0"/>
              </a:rPr>
              <a:t>Information about preferred models of working</a:t>
            </a:r>
          </a:p>
          <a:p>
            <a:pPr lvl="1" eaLnBrk="1" hangingPunct="1"/>
            <a:r>
              <a:rPr lang="en-GB" sz="2100" dirty="0">
                <a:latin typeface="Calibri" charset="0"/>
              </a:rPr>
              <a:t>Dates of placement provision</a:t>
            </a:r>
            <a:r>
              <a:rPr lang="en-GB" dirty="0">
                <a:latin typeface="Calibri" charset="0"/>
              </a:rPr>
              <a:t> </a:t>
            </a:r>
          </a:p>
        </p:txBody>
      </p:sp>
    </p:spTree>
    <p:extLst>
      <p:ext uri="{BB962C8B-B14F-4D97-AF65-F5344CB8AC3E}">
        <p14:creationId xmlns:p14="http://schemas.microsoft.com/office/powerpoint/2010/main" val="688386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200" dirty="0">
                <a:latin typeface="Times New Roman" panose="02020603050405020304" pitchFamily="18" charset="0"/>
              </a:rPr>
              <a:t>Team/</a:t>
            </a:r>
            <a:r>
              <a:rPr lang="en-US" sz="3200" dirty="0" err="1">
                <a:latin typeface="Times New Roman" panose="02020603050405020304" pitchFamily="18" charset="0"/>
              </a:rPr>
              <a:t>organisational</a:t>
            </a:r>
            <a:r>
              <a:rPr lang="en-US" sz="3200" dirty="0">
                <a:latin typeface="Times New Roman" panose="02020603050405020304" pitchFamily="18" charset="0"/>
              </a:rPr>
              <a:t> &amp; wider context</a:t>
            </a:r>
          </a:p>
        </p:txBody>
      </p:sp>
      <p:sp>
        <p:nvSpPr>
          <p:cNvPr id="3" name="Content Placeholder 2"/>
          <p:cNvSpPr>
            <a:spLocks noGrp="1"/>
          </p:cNvSpPr>
          <p:nvPr>
            <p:ph idx="1"/>
          </p:nvPr>
        </p:nvSpPr>
        <p:spPr/>
        <p:txBody>
          <a:bodyPr>
            <a:normAutofit fontScale="25000" lnSpcReduction="20000"/>
          </a:bodyPr>
          <a:lstStyle/>
          <a:p>
            <a:r>
              <a:rPr lang="en-US" sz="7200" dirty="0">
                <a:latin typeface="Calibri" panose="020F0502020204030204" pitchFamily="34" charset="0"/>
                <a:ea typeface="Calibri" panose="020F0502020204030204" pitchFamily="34" charset="0"/>
                <a:cs typeface="Calibri" panose="020F0502020204030204" pitchFamily="34" charset="0"/>
              </a:rPr>
              <a:t>Local service guidance</a:t>
            </a:r>
          </a:p>
          <a:p>
            <a:r>
              <a:rPr lang="en-US" sz="7200" dirty="0">
                <a:latin typeface="Calibri" panose="020F0502020204030204" pitchFamily="34" charset="0"/>
                <a:ea typeface="Calibri" panose="020F0502020204030204" pitchFamily="34" charset="0"/>
                <a:cs typeface="Calibri" panose="020F0502020204030204" pitchFamily="34" charset="0"/>
              </a:rPr>
              <a:t>Context to the work</a:t>
            </a:r>
          </a:p>
          <a:p>
            <a:r>
              <a:rPr lang="en-US" sz="7200" dirty="0">
                <a:latin typeface="Calibri" panose="020F0502020204030204" pitchFamily="34" charset="0"/>
                <a:ea typeface="Calibri" panose="020F0502020204030204" pitchFamily="34" charset="0"/>
                <a:cs typeface="Calibri" panose="020F0502020204030204" pitchFamily="34" charset="0"/>
              </a:rPr>
              <a:t>Culture of supervisory practice</a:t>
            </a:r>
          </a:p>
          <a:p>
            <a:pPr marL="0" indent="0">
              <a:buNone/>
            </a:pPr>
            <a:r>
              <a:rPr lang="en-US" sz="7200" dirty="0">
                <a:latin typeface="Calibri" panose="020F0502020204030204" pitchFamily="34" charset="0"/>
                <a:ea typeface="Calibri" panose="020F0502020204030204" pitchFamily="34" charset="0"/>
                <a:cs typeface="Calibri" panose="020F0502020204030204" pitchFamily="34" charset="0"/>
              </a:rPr>
              <a:t>Hawkins &amp; McMahon, 2020</a:t>
            </a:r>
          </a:p>
          <a:p>
            <a:r>
              <a:rPr lang="en-US" sz="7200" dirty="0">
                <a:latin typeface="Calibri" panose="020F0502020204030204" pitchFamily="34" charset="0"/>
                <a:ea typeface="Calibri" panose="020F0502020204030204" pitchFamily="34" charset="0"/>
                <a:cs typeface="Calibri" panose="020F0502020204030204" pitchFamily="34" charset="0"/>
              </a:rPr>
              <a:t>Greater demand</a:t>
            </a:r>
          </a:p>
          <a:p>
            <a:r>
              <a:rPr lang="en-US" sz="7200" dirty="0">
                <a:latin typeface="Calibri" panose="020F0502020204030204" pitchFamily="34" charset="0"/>
                <a:ea typeface="Calibri" panose="020F0502020204030204" pitchFamily="34" charset="0"/>
                <a:cs typeface="Calibri" panose="020F0502020204030204" pitchFamily="34" charset="0"/>
              </a:rPr>
              <a:t>Higher expectations on quality of service</a:t>
            </a:r>
          </a:p>
          <a:p>
            <a:r>
              <a:rPr lang="en-US" sz="7200" dirty="0">
                <a:latin typeface="Calibri" panose="020F0502020204030204" pitchFamily="34" charset="0"/>
                <a:ea typeface="Calibri" panose="020F0502020204030204" pitchFamily="34" charset="0"/>
                <a:cs typeface="Calibri" panose="020F0502020204030204" pitchFamily="34" charset="0"/>
              </a:rPr>
              <a:t>Fewer resources</a:t>
            </a:r>
          </a:p>
          <a:p>
            <a:r>
              <a:rPr lang="en-US" sz="7200" dirty="0">
                <a:latin typeface="Calibri" panose="020F0502020204030204" pitchFamily="34" charset="0"/>
                <a:ea typeface="Calibri" panose="020F0502020204030204" pitchFamily="34" charset="0"/>
                <a:cs typeface="Calibri" panose="020F0502020204030204" pitchFamily="34" charset="0"/>
              </a:rPr>
              <a:t>The “Great Disruption” (climate change, technological advances, and relevant political and socioeconomic changes)</a:t>
            </a:r>
          </a:p>
          <a:p>
            <a:pPr lvl="1">
              <a:buFont typeface="Wingdings" panose="05000000000000000000" pitchFamily="2" charset="2"/>
              <a:buChar char="Ø"/>
            </a:pPr>
            <a:r>
              <a:rPr lang="en-US" sz="7200" dirty="0">
                <a:latin typeface="Calibri" panose="020F0502020204030204" pitchFamily="34" charset="0"/>
                <a:ea typeface="Calibri" panose="020F0502020204030204" pitchFamily="34" charset="0"/>
                <a:cs typeface="Calibri" panose="020F0502020204030204" pitchFamily="34" charset="0"/>
              </a:rPr>
              <a:t> “What can we do together to step up to this challenge”?</a:t>
            </a:r>
          </a:p>
          <a:p>
            <a:endParaRPr lang="en-US" dirty="0"/>
          </a:p>
        </p:txBody>
      </p:sp>
    </p:spTree>
    <p:extLst>
      <p:ext uri="{BB962C8B-B14F-4D97-AF65-F5344CB8AC3E}">
        <p14:creationId xmlns:p14="http://schemas.microsoft.com/office/powerpoint/2010/main" val="143335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300" dirty="0">
                <a:latin typeface="Times New Roman" panose="02020603050405020304" pitchFamily="18" charset="0"/>
              </a:rPr>
              <a:t>Supervisor and supervisee</a:t>
            </a:r>
          </a:p>
        </p:txBody>
      </p:sp>
      <p:sp>
        <p:nvSpPr>
          <p:cNvPr id="3" name="Content Placeholder 2"/>
          <p:cNvSpPr>
            <a:spLocks noGrp="1"/>
          </p:cNvSpPr>
          <p:nvPr>
            <p:ph idx="1"/>
          </p:nvPr>
        </p:nvSpPr>
        <p:spPr>
          <a:xfrm>
            <a:off x="944479" y="1418524"/>
            <a:ext cx="7543800" cy="2948940"/>
          </a:xfrm>
        </p:spPr>
        <p:txBody>
          <a:bodyPr>
            <a:normAutofit fontScale="47500" lnSpcReduction="20000"/>
          </a:bodyPr>
          <a:lstStyle/>
          <a:p>
            <a:r>
              <a:rPr lang="en-US" sz="3600" dirty="0">
                <a:latin typeface="Calibri" panose="020F0502020204030204" pitchFamily="34" charset="0"/>
                <a:ea typeface="Calibri" panose="020F0502020204030204" pitchFamily="34" charset="0"/>
                <a:cs typeface="Calibri" panose="020F0502020204030204" pitchFamily="34" charset="0"/>
              </a:rPr>
              <a:t>Skills</a:t>
            </a:r>
          </a:p>
          <a:p>
            <a:r>
              <a:rPr lang="en-US" sz="3600" dirty="0">
                <a:latin typeface="Calibri" panose="020F0502020204030204" pitchFamily="34" charset="0"/>
                <a:ea typeface="Calibri" panose="020F0502020204030204" pitchFamily="34" charset="0"/>
                <a:cs typeface="Calibri" panose="020F0502020204030204" pitchFamily="34" charset="0"/>
              </a:rPr>
              <a:t>Style</a:t>
            </a:r>
          </a:p>
          <a:p>
            <a:r>
              <a:rPr lang="en-US" sz="3600" dirty="0">
                <a:latin typeface="Calibri" panose="020F0502020204030204" pitchFamily="34" charset="0"/>
                <a:ea typeface="Calibri" panose="020F0502020204030204" pitchFamily="34" charset="0"/>
                <a:cs typeface="Calibri" panose="020F0502020204030204" pitchFamily="34" charset="0"/>
              </a:rPr>
              <a:t>Personal characteristics (Social GGRRAAACCCEEESSS)</a:t>
            </a:r>
          </a:p>
          <a:p>
            <a:r>
              <a:rPr lang="en-US" sz="3600" dirty="0">
                <a:latin typeface="Calibri" panose="020F0502020204030204" pitchFamily="34" charset="0"/>
                <a:ea typeface="Calibri" panose="020F0502020204030204" pitchFamily="34" charset="0"/>
                <a:cs typeface="Calibri" panose="020F0502020204030204" pitchFamily="34" charset="0"/>
              </a:rPr>
              <a:t>Preferences</a:t>
            </a:r>
          </a:p>
          <a:p>
            <a:r>
              <a:rPr lang="en-US" sz="3600" dirty="0">
                <a:latin typeface="Calibri" panose="020F0502020204030204" pitchFamily="34" charset="0"/>
                <a:ea typeface="Calibri" panose="020F0502020204030204" pitchFamily="34" charset="0"/>
                <a:cs typeface="Calibri" panose="020F0502020204030204" pitchFamily="34" charset="0"/>
              </a:rPr>
              <a:t>Previous experiences</a:t>
            </a:r>
          </a:p>
          <a:p>
            <a:r>
              <a:rPr lang="en-US" sz="3600" dirty="0">
                <a:latin typeface="Calibri" panose="020F0502020204030204" pitchFamily="34" charset="0"/>
                <a:ea typeface="Calibri" panose="020F0502020204030204" pitchFamily="34" charset="0"/>
                <a:cs typeface="Calibri" panose="020F0502020204030204" pitchFamily="34" charset="0"/>
              </a:rPr>
              <a:t>Expectations</a:t>
            </a:r>
          </a:p>
          <a:p>
            <a:r>
              <a:rPr lang="en-US" sz="3600" dirty="0">
                <a:latin typeface="Calibri" panose="020F0502020204030204" pitchFamily="34" charset="0"/>
                <a:ea typeface="Calibri" panose="020F0502020204030204" pitchFamily="34" charset="0"/>
                <a:cs typeface="Calibri" panose="020F0502020204030204" pitchFamily="34" charset="0"/>
              </a:rPr>
              <a:t>Responsibilities</a:t>
            </a:r>
          </a:p>
          <a:p>
            <a:r>
              <a:rPr lang="en-US" sz="3600" dirty="0">
                <a:latin typeface="Calibri" panose="020F0502020204030204" pitchFamily="34" charset="0"/>
                <a:ea typeface="Calibri" panose="020F0502020204030204" pitchFamily="34" charset="0"/>
                <a:cs typeface="Calibri" panose="020F0502020204030204" pitchFamily="34" charset="0"/>
              </a:rPr>
              <a:t>Resources</a:t>
            </a:r>
          </a:p>
          <a:p>
            <a:pPr marL="0" indent="0">
              <a:buNone/>
            </a:pPr>
            <a:endParaRPr lang="en-US" sz="2100" dirty="0"/>
          </a:p>
        </p:txBody>
      </p:sp>
    </p:spTree>
    <p:extLst>
      <p:ext uri="{BB962C8B-B14F-4D97-AF65-F5344CB8AC3E}">
        <p14:creationId xmlns:p14="http://schemas.microsoft.com/office/powerpoint/2010/main" val="2192773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300" dirty="0">
                <a:latin typeface="Times New Roman" panose="02020603050405020304" pitchFamily="18" charset="0"/>
              </a:rPr>
              <a:t>Service user</a:t>
            </a:r>
          </a:p>
        </p:txBody>
      </p:sp>
      <p:sp>
        <p:nvSpPr>
          <p:cNvPr id="3" name="Content Placeholder 2"/>
          <p:cNvSpPr>
            <a:spLocks noGrp="1"/>
          </p:cNvSpPr>
          <p:nvPr>
            <p:ph idx="1"/>
          </p:nvPr>
        </p:nvSpPr>
        <p:spPr/>
        <p:txBody>
          <a:bodyPr/>
          <a:lstStyle/>
          <a:p>
            <a:r>
              <a:rPr lang="en-US" sz="2100" dirty="0">
                <a:latin typeface="Calibri" panose="020F0502020204030204" pitchFamily="34" charset="0"/>
                <a:ea typeface="Calibri" panose="020F0502020204030204" pitchFamily="34" charset="0"/>
                <a:cs typeface="Calibri" panose="020F0502020204030204" pitchFamily="34" charset="0"/>
              </a:rPr>
              <a:t>Context, preferences</a:t>
            </a:r>
          </a:p>
          <a:p>
            <a:r>
              <a:rPr lang="en-US" sz="2100" dirty="0">
                <a:latin typeface="Calibri" panose="020F0502020204030204" pitchFamily="34" charset="0"/>
                <a:ea typeface="Calibri" panose="020F0502020204030204" pitchFamily="34" charset="0"/>
                <a:cs typeface="Calibri" panose="020F0502020204030204" pitchFamily="34" charset="0"/>
              </a:rPr>
              <a:t>Needs and presenting difficulties</a:t>
            </a:r>
          </a:p>
          <a:p>
            <a:r>
              <a:rPr lang="en-US" sz="2100" dirty="0">
                <a:latin typeface="Calibri" panose="020F0502020204030204" pitchFamily="34" charset="0"/>
                <a:ea typeface="Calibri" panose="020F0502020204030204" pitchFamily="34" charset="0"/>
                <a:cs typeface="Calibri" panose="020F0502020204030204" pitchFamily="34" charset="0"/>
              </a:rPr>
              <a:t>Consent and confidentiality</a:t>
            </a:r>
          </a:p>
          <a:p>
            <a:r>
              <a:rPr lang="en-US" sz="2100" dirty="0">
                <a:latin typeface="Calibri" panose="020F0502020204030204" pitchFamily="34" charset="0"/>
                <a:ea typeface="Calibri" panose="020F0502020204030204" pitchFamily="34" charset="0"/>
                <a:cs typeface="Calibri" panose="020F0502020204030204" pitchFamily="34" charset="0"/>
              </a:rPr>
              <a:t>Expectations</a:t>
            </a:r>
          </a:p>
          <a:p>
            <a:r>
              <a:rPr lang="en-US" sz="2100" dirty="0">
                <a:latin typeface="Calibri" panose="020F0502020204030204" pitchFamily="34" charset="0"/>
                <a:ea typeface="Calibri" panose="020F0502020204030204" pitchFamily="34" charset="0"/>
                <a:cs typeface="Calibri" panose="020F0502020204030204" pitchFamily="34" charset="0"/>
              </a:rPr>
              <a:t>Service user feedback</a:t>
            </a:r>
          </a:p>
          <a:p>
            <a:r>
              <a:rPr lang="en-US" sz="2100" dirty="0">
                <a:latin typeface="Calibri" panose="020F0502020204030204" pitchFamily="34" charset="0"/>
                <a:ea typeface="Calibri" panose="020F0502020204030204" pitchFamily="34" charset="0"/>
                <a:cs typeface="Calibri" panose="020F0502020204030204" pitchFamily="34" charset="0"/>
              </a:rPr>
              <a:t>Review of effectiveness of intervention</a:t>
            </a:r>
          </a:p>
          <a:p>
            <a:endParaRPr lang="en-US" dirty="0"/>
          </a:p>
        </p:txBody>
      </p:sp>
    </p:spTree>
    <p:extLst>
      <p:ext uri="{BB962C8B-B14F-4D97-AF65-F5344CB8AC3E}">
        <p14:creationId xmlns:p14="http://schemas.microsoft.com/office/powerpoint/2010/main" val="2528855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300" dirty="0">
                <a:latin typeface="Times New Roman" panose="02020603050405020304" pitchFamily="18" charset="0"/>
              </a:rPr>
              <a:t>Y</a:t>
            </a:r>
            <a:r>
              <a:rPr lang="en-US" sz="3300" dirty="0">
                <a:latin typeface="Times New Roman" panose="02020603050405020304" pitchFamily="18" charset="0"/>
              </a:rPr>
              <a:t>our supervisory context</a:t>
            </a:r>
          </a:p>
        </p:txBody>
      </p:sp>
      <p:sp>
        <p:nvSpPr>
          <p:cNvPr id="3" name="Content Placeholder 2"/>
          <p:cNvSpPr>
            <a:spLocks noGrp="1"/>
          </p:cNvSpPr>
          <p:nvPr>
            <p:ph idx="1"/>
          </p:nvPr>
        </p:nvSpPr>
        <p:spPr>
          <a:xfrm>
            <a:off x="579120" y="1647719"/>
            <a:ext cx="4175760" cy="2948940"/>
          </a:xfrm>
        </p:spPr>
        <p:txBody>
          <a:bodyPr>
            <a:normAutofit fontScale="92500" lnSpcReduction="10000"/>
          </a:bodyPr>
          <a:lstStyle/>
          <a:p>
            <a:r>
              <a:rPr lang="en-US" sz="2100" dirty="0">
                <a:latin typeface="Calibri" panose="020F0502020204030204" pitchFamily="34" charset="0"/>
                <a:ea typeface="Calibri" panose="020F0502020204030204" pitchFamily="34" charset="0"/>
                <a:cs typeface="Calibri" panose="020F0502020204030204" pitchFamily="34" charset="0"/>
              </a:rPr>
              <a:t>What is the reality of supervision in your service?</a:t>
            </a:r>
          </a:p>
          <a:p>
            <a:r>
              <a:rPr lang="en-US" sz="2100" dirty="0">
                <a:latin typeface="Calibri" panose="020F0502020204030204" pitchFamily="34" charset="0"/>
                <a:ea typeface="Calibri" panose="020F0502020204030204" pitchFamily="34" charset="0"/>
                <a:cs typeface="Calibri" panose="020F0502020204030204" pitchFamily="34" charset="0"/>
              </a:rPr>
              <a:t>What are the important considerations for you when thinking about being a supervisor? (</a:t>
            </a:r>
            <a:r>
              <a:rPr lang="en-US" sz="2100" dirty="0" err="1">
                <a:latin typeface="Calibri" panose="020F0502020204030204" pitchFamily="34" charset="0"/>
                <a:ea typeface="Calibri" panose="020F0502020204030204" pitchFamily="34" charset="0"/>
                <a:cs typeface="Calibri" panose="020F0502020204030204" pitchFamily="34" charset="0"/>
              </a:rPr>
              <a:t>eg</a:t>
            </a:r>
            <a:r>
              <a:rPr lang="en-US" sz="2100" dirty="0">
                <a:latin typeface="Calibri" panose="020F0502020204030204" pitchFamily="34" charset="0"/>
                <a:ea typeface="Calibri" panose="020F0502020204030204" pitchFamily="34" charset="0"/>
                <a:cs typeface="Calibri" panose="020F0502020204030204" pitchFamily="34" charset="0"/>
              </a:rPr>
              <a:t> what are the barriers, what might facilitate, what is the local context)</a:t>
            </a:r>
          </a:p>
        </p:txBody>
      </p:sp>
      <p:graphicFrame>
        <p:nvGraphicFramePr>
          <p:cNvPr id="4" name="Diagram 3" descr="A multi‑coloured circular diagram showing ‘Supervision structures and needs’ in the central red circle. Six connected outer circles surround it, each representing a factor: a black circle labelled ‘Service users,’ a light grey circle labelled ‘Supervisees,’ an orange circle labelled ‘Supervisors,’ a green circle labelled ‘Teams/Services,’ a blue circle labelled ‘Research,’ and a black circle labelled ‘National context.’ All circles are joined by curved bands to illustrate their connections.">
            <a:extLst>
              <a:ext uri="{FF2B5EF4-FFF2-40B4-BE49-F238E27FC236}">
                <a16:creationId xmlns:a16="http://schemas.microsoft.com/office/drawing/2014/main" id="{E57393DB-AD22-B93C-1304-65BB0E249FB8}"/>
              </a:ext>
            </a:extLst>
          </p:cNvPr>
          <p:cNvGraphicFramePr/>
          <p:nvPr>
            <p:extLst>
              <p:ext uri="{D42A27DB-BD31-4B8C-83A1-F6EECF244321}">
                <p14:modId xmlns:p14="http://schemas.microsoft.com/office/powerpoint/2010/main" val="3821072491"/>
              </p:ext>
            </p:extLst>
          </p:nvPr>
        </p:nvGraphicFramePr>
        <p:xfrm>
          <a:off x="4000500" y="792480"/>
          <a:ext cx="5143500" cy="38785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4653668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828D9-76D5-9536-B495-F04DA76CCA62}"/>
              </a:ext>
            </a:extLst>
          </p:cNvPr>
          <p:cNvSpPr>
            <a:spLocks noGrp="1"/>
          </p:cNvSpPr>
          <p:nvPr>
            <p:ph type="title"/>
          </p:nvPr>
        </p:nvSpPr>
        <p:spPr/>
        <p:txBody>
          <a:bodyPr/>
          <a:lstStyle/>
          <a:p>
            <a:r>
              <a:rPr lang="en-GB" sz="3300" dirty="0">
                <a:latin typeface="Times New Roman" panose="02020603050405020304" pitchFamily="18" charset="0"/>
              </a:rPr>
              <a:t>Further reading (hypertext links)</a:t>
            </a:r>
          </a:p>
        </p:txBody>
      </p:sp>
      <p:sp>
        <p:nvSpPr>
          <p:cNvPr id="3" name="Content Placeholder 2">
            <a:extLst>
              <a:ext uri="{FF2B5EF4-FFF2-40B4-BE49-F238E27FC236}">
                <a16:creationId xmlns:a16="http://schemas.microsoft.com/office/drawing/2014/main" id="{9C72F897-F062-02FC-0A4A-5CD3A1E21DA6}"/>
              </a:ext>
            </a:extLst>
          </p:cNvPr>
          <p:cNvSpPr>
            <a:spLocks noGrp="1"/>
          </p:cNvSpPr>
          <p:nvPr>
            <p:ph idx="1"/>
          </p:nvPr>
        </p:nvSpPr>
        <p:spPr>
          <a:xfrm>
            <a:off x="469900" y="1411304"/>
            <a:ext cx="8394700" cy="2948940"/>
          </a:xfrm>
        </p:spPr>
        <p:txBody>
          <a:bodyPr>
            <a:noAutofit/>
          </a:bodyPr>
          <a:lstStyle/>
          <a:p>
            <a:pPr>
              <a:buFont typeface="Arial" panose="020B0604020202020204" pitchFamily="34" charset="0"/>
              <a:buChar char="•"/>
            </a:pPr>
            <a:r>
              <a:rPr lang="en-GB" sz="1800" dirty="0">
                <a:latin typeface="Calibri" panose="020F0502020204030204" pitchFamily="34" charset="0"/>
                <a:ea typeface="Calibri" panose="020F0502020204030204" pitchFamily="34" charset="0"/>
                <a:cs typeface="Calibri" panose="020F0502020204030204" pitchFamily="34" charset="0"/>
                <a:hlinkClick r:id="rId2"/>
              </a:rPr>
              <a:t>The British Psychological Society (2024). </a:t>
            </a:r>
            <a:r>
              <a:rPr lang="en-GB" sz="1800" i="1" dirty="0">
                <a:latin typeface="Calibri" panose="020F0502020204030204" pitchFamily="34" charset="0"/>
                <a:ea typeface="Calibri" panose="020F0502020204030204" pitchFamily="34" charset="0"/>
                <a:cs typeface="Calibri" panose="020F0502020204030204" pitchFamily="34" charset="0"/>
                <a:hlinkClick r:id="rId2"/>
              </a:rPr>
              <a:t>Supervision guidance for psychologists</a:t>
            </a:r>
            <a:r>
              <a:rPr lang="en-GB" sz="1800" dirty="0">
                <a:latin typeface="Calibri" panose="020F0502020204030204" pitchFamily="34" charset="0"/>
                <a:ea typeface="Calibri" panose="020F0502020204030204" pitchFamily="34" charset="0"/>
                <a:cs typeface="Calibri" panose="020F0502020204030204" pitchFamily="34" charset="0"/>
                <a:hlinkClick r:id="rId2"/>
              </a:rPr>
              <a:t>. UK; BPS. </a:t>
            </a:r>
            <a:endParaRPr lang="en-GB" sz="1800" dirty="0">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r>
              <a:rPr lang="en-GB" sz="1800" dirty="0">
                <a:latin typeface="Calibri" panose="020F0502020204030204" pitchFamily="34" charset="0"/>
                <a:ea typeface="Calibri" panose="020F0502020204030204" pitchFamily="34" charset="0"/>
                <a:cs typeface="Calibri" panose="020F0502020204030204" pitchFamily="34" charset="0"/>
                <a:hlinkClick r:id="rId3"/>
              </a:rPr>
              <a:t>The British Psychological Society (2025). Standards for the accreditation of Doctoral programmes in clinical psychology. UK; BPS. </a:t>
            </a:r>
            <a:endParaRPr lang="en-GB" sz="1800" dirty="0">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r>
              <a:rPr lang="en-GB" sz="1800" dirty="0">
                <a:latin typeface="Calibri" panose="020F0502020204030204" pitchFamily="34" charset="0"/>
                <a:ea typeface="Calibri" panose="020F0502020204030204" pitchFamily="34" charset="0"/>
                <a:cs typeface="Calibri" panose="020F0502020204030204" pitchFamily="34" charset="0"/>
                <a:hlinkClick r:id="rId4"/>
              </a:rPr>
              <a:t>HCPC Guidance for supervisors</a:t>
            </a:r>
            <a:endParaRPr lang="en-GB" sz="1800" dirty="0">
              <a:latin typeface="Calibri" panose="020F0502020204030204" pitchFamily="34" charset="0"/>
              <a:ea typeface="Calibri" panose="020F0502020204030204" pitchFamily="34" charset="0"/>
              <a:cs typeface="Calibri" panose="020F0502020204030204" pitchFamily="34" charset="0"/>
            </a:endParaRPr>
          </a:p>
          <a:p>
            <a:r>
              <a:rPr lang="en-GB" sz="1800" dirty="0">
                <a:latin typeface="Calibri" panose="020F0502020204030204" pitchFamily="34" charset="0"/>
                <a:ea typeface="Calibri" panose="020F0502020204030204" pitchFamily="34" charset="0"/>
                <a:cs typeface="Calibri" panose="020F0502020204030204" pitchFamily="34" charset="0"/>
                <a:hlinkClick r:id="rId5"/>
              </a:rPr>
              <a:t>The British Psychological Society (2010) Additional guidance for clinical psychology training programmes: Guidelines on supervision. UK; BPS</a:t>
            </a:r>
            <a:endParaRPr lang="en-GB"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7358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727911" y="222063"/>
            <a:ext cx="7543800" cy="562797"/>
          </a:xfrm>
        </p:spPr>
        <p:txBody>
          <a:bodyPr wrap="square" numCol="1" anchorCtr="0" compatLnSpc="1">
            <a:prstTxWarp prst="textNoShape">
              <a:avLst/>
            </a:prstTxWarp>
            <a:noAutofit/>
          </a:bodyPr>
          <a:lstStyle/>
          <a:p>
            <a:pPr>
              <a:defRPr/>
            </a:pPr>
            <a:r>
              <a:rPr lang="en-US" altLang="en-US" sz="3200" dirty="0">
                <a:latin typeface="Times New Roman" panose="02020603050405020304" pitchFamily="18" charset="0"/>
              </a:rPr>
              <a:t>Housekeeping</a:t>
            </a:r>
          </a:p>
        </p:txBody>
      </p:sp>
      <p:sp>
        <p:nvSpPr>
          <p:cNvPr id="17410" name="Rectangle 3"/>
          <p:cNvSpPr>
            <a:spLocks noGrp="1" noChangeArrowheads="1"/>
          </p:cNvSpPr>
          <p:nvPr>
            <p:ph idx="1"/>
          </p:nvPr>
        </p:nvSpPr>
        <p:spPr>
          <a:xfrm>
            <a:off x="576313" y="1082842"/>
            <a:ext cx="7991375" cy="3782729"/>
          </a:xfrm>
        </p:spPr>
        <p:txBody>
          <a:bodyPr>
            <a:normAutofit/>
          </a:bodyPr>
          <a:lstStyle/>
          <a:p>
            <a:pPr lvl="1">
              <a:spcAft>
                <a:spcPts val="900"/>
              </a:spcAft>
            </a:pPr>
            <a:r>
              <a:rPr lang="en-GB" sz="2250" dirty="0">
                <a:latin typeface="Calibri" panose="020F0502020204030204" pitchFamily="34" charset="0"/>
                <a:ea typeface="Calibri" panose="020F0502020204030204" pitchFamily="34" charset="0"/>
                <a:cs typeface="Calibri" panose="020F0502020204030204" pitchFamily="34" charset="0"/>
              </a:rPr>
              <a:t>The Worsley Building! A maze, fire alarms, cafes, toilets</a:t>
            </a:r>
          </a:p>
          <a:p>
            <a:pPr lvl="1">
              <a:spcAft>
                <a:spcPts val="900"/>
              </a:spcAft>
            </a:pPr>
            <a:r>
              <a:rPr lang="en-GB" sz="2250" dirty="0">
                <a:latin typeface="Calibri" panose="020F0502020204030204" pitchFamily="34" charset="0"/>
                <a:ea typeface="Calibri" panose="020F0502020204030204" pitchFamily="34" charset="0"/>
                <a:cs typeface="Calibri" panose="020F0502020204030204" pitchFamily="34" charset="0"/>
              </a:rPr>
              <a:t>Acoustics, lighting, accessibility</a:t>
            </a:r>
          </a:p>
          <a:p>
            <a:pPr lvl="1">
              <a:spcAft>
                <a:spcPts val="900"/>
              </a:spcAft>
            </a:pPr>
            <a:r>
              <a:rPr lang="en-GB" sz="2250" dirty="0">
                <a:latin typeface="Calibri" panose="020F0502020204030204" pitchFamily="34" charset="0"/>
                <a:ea typeface="Calibri" panose="020F0502020204030204" pitchFamily="34" charset="0"/>
                <a:cs typeface="Calibri" panose="020F0502020204030204" pitchFamily="34" charset="0"/>
              </a:rPr>
              <a:t>Breaks, lunch, drinks, being comfortable</a:t>
            </a:r>
          </a:p>
          <a:p>
            <a:pPr lvl="1">
              <a:spcAft>
                <a:spcPts val="900"/>
              </a:spcAft>
            </a:pPr>
            <a:r>
              <a:rPr lang="en-GB" sz="2250" dirty="0">
                <a:latin typeface="Calibri" panose="020F0502020204030204" pitchFamily="34" charset="0"/>
                <a:ea typeface="Calibri" panose="020F0502020204030204" pitchFamily="34" charset="0"/>
                <a:cs typeface="Calibri" panose="020F0502020204030204" pitchFamily="34" charset="0"/>
              </a:rPr>
              <a:t>Phones and leaving</a:t>
            </a:r>
          </a:p>
          <a:p>
            <a:pPr lvl="1">
              <a:spcAft>
                <a:spcPts val="900"/>
              </a:spcAft>
            </a:pPr>
            <a:r>
              <a:rPr lang="en-GB" sz="2250" dirty="0">
                <a:latin typeface="Calibri" panose="020F0502020204030204" pitchFamily="34" charset="0"/>
                <a:ea typeface="Calibri" panose="020F0502020204030204" pitchFamily="34" charset="0"/>
                <a:cs typeface="Calibri" panose="020F0502020204030204" pitchFamily="34" charset="0"/>
              </a:rPr>
              <a:t>Confidentiality and choice</a:t>
            </a:r>
          </a:p>
          <a:p>
            <a:pPr lvl="1">
              <a:spcAft>
                <a:spcPts val="900"/>
              </a:spcAft>
            </a:pPr>
            <a:r>
              <a:rPr lang="en-GB" sz="2250" dirty="0">
                <a:latin typeface="Calibri" panose="020F0502020204030204" pitchFamily="34" charset="0"/>
                <a:ea typeface="Calibri" panose="020F0502020204030204" pitchFamily="34" charset="0"/>
                <a:cs typeface="Calibri" panose="020F0502020204030204" pitchFamily="34" charset="0"/>
              </a:rPr>
              <a:t>Networking </a:t>
            </a:r>
          </a:p>
        </p:txBody>
      </p:sp>
    </p:spTree>
    <p:extLst>
      <p:ext uri="{BB962C8B-B14F-4D97-AF65-F5344CB8AC3E}">
        <p14:creationId xmlns:p14="http://schemas.microsoft.com/office/powerpoint/2010/main" val="40286623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descr="Peer Supervision heading">
            <a:extLst>
              <a:ext uri="{FF2B5EF4-FFF2-40B4-BE49-F238E27FC236}">
                <a16:creationId xmlns:a16="http://schemas.microsoft.com/office/drawing/2014/main" id="{F811258F-CC6B-3E79-DE7A-4E95DFE477AF}"/>
              </a:ext>
            </a:extLst>
          </p:cNvPr>
          <p:cNvSpPr>
            <a:spLocks noGrp="1"/>
          </p:cNvSpPr>
          <p:nvPr>
            <p:ph type="title"/>
          </p:nvPr>
        </p:nvSpPr>
        <p:spPr/>
        <p:txBody>
          <a:bodyPr/>
          <a:lstStyle/>
          <a:p>
            <a:r>
              <a:rPr lang="en-GB" dirty="0"/>
              <a:t>Peer Supervision</a:t>
            </a:r>
          </a:p>
        </p:txBody>
      </p:sp>
      <p:sp>
        <p:nvSpPr>
          <p:cNvPr id="4" name="Slide Number Placeholder 3">
            <a:extLst>
              <a:ext uri="{FF2B5EF4-FFF2-40B4-BE49-F238E27FC236}">
                <a16:creationId xmlns:a16="http://schemas.microsoft.com/office/drawing/2014/main" id="{A1C3DA3C-D8A3-51F0-6EEF-ADC4FD2A0D9A}"/>
              </a:ext>
            </a:extLst>
          </p:cNvPr>
          <p:cNvSpPr>
            <a:spLocks noGrp="1"/>
          </p:cNvSpPr>
          <p:nvPr>
            <p:ph type="sldNum" sz="quarter" idx="11"/>
          </p:nvPr>
        </p:nvSpPr>
        <p:spPr/>
        <p:txBody>
          <a:bodyPr/>
          <a:lstStyle/>
          <a:p>
            <a:r>
              <a:rPr lang="en-GB"/>
              <a:t>Slide </a:t>
            </a:r>
            <a:fld id="{A7423406-D7A4-46EF-83DD-760666D0DF80}" type="slidenum">
              <a:rPr lang="en-GB" smtClean="0"/>
              <a:pPr/>
              <a:t>30</a:t>
            </a:fld>
            <a:endParaRPr lang="en-GB" dirty="0"/>
          </a:p>
        </p:txBody>
      </p:sp>
    </p:spTree>
    <p:custDataLst>
      <p:tags r:id="rId1"/>
    </p:custDataLst>
    <p:extLst>
      <p:ext uri="{BB962C8B-B14F-4D97-AF65-F5344CB8AC3E}">
        <p14:creationId xmlns:p14="http://schemas.microsoft.com/office/powerpoint/2010/main" val="3259018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51697-EA6E-F0B8-E931-17B8DBFF9353}"/>
              </a:ext>
            </a:extLst>
          </p:cNvPr>
          <p:cNvSpPr>
            <a:spLocks noGrp="1"/>
          </p:cNvSpPr>
          <p:nvPr>
            <p:ph type="title"/>
          </p:nvPr>
        </p:nvSpPr>
        <p:spPr/>
        <p:txBody>
          <a:bodyPr/>
          <a:lstStyle/>
          <a:p>
            <a:r>
              <a:rPr lang="en-GB" dirty="0"/>
              <a:t>Peer supervision for ISW</a:t>
            </a:r>
          </a:p>
        </p:txBody>
      </p:sp>
      <p:sp>
        <p:nvSpPr>
          <p:cNvPr id="3" name="Text Placeholder 2">
            <a:extLst>
              <a:ext uri="{FF2B5EF4-FFF2-40B4-BE49-F238E27FC236}">
                <a16:creationId xmlns:a16="http://schemas.microsoft.com/office/drawing/2014/main" id="{287CE408-69E1-4853-B640-7F8B63919127}"/>
              </a:ext>
            </a:extLst>
          </p:cNvPr>
          <p:cNvSpPr>
            <a:spLocks noGrp="1"/>
          </p:cNvSpPr>
          <p:nvPr>
            <p:ph type="body" sz="quarter" idx="11"/>
          </p:nvPr>
        </p:nvSpPr>
        <p:spPr/>
        <p:txBody>
          <a:bodyPr/>
          <a:lstStyle/>
          <a:p>
            <a:pPr marL="342900" indent="-342900">
              <a:buFont typeface="Arial" panose="020B0604020202020204" pitchFamily="34" charset="0"/>
              <a:buChar char="•"/>
            </a:pPr>
            <a:r>
              <a:rPr lang="en-GB" sz="2200" dirty="0"/>
              <a:t>Groups of 5 or 6</a:t>
            </a:r>
          </a:p>
          <a:p>
            <a:pPr marL="342900" indent="-342900">
              <a:buFont typeface="Arial" panose="020B0604020202020204" pitchFamily="34" charset="0"/>
              <a:buChar char="•"/>
            </a:pPr>
            <a:r>
              <a:rPr lang="en-GB" sz="2200" dirty="0"/>
              <a:t>Meet at least 3 times between day 1 and day 3 of the ISW series</a:t>
            </a:r>
          </a:p>
          <a:p>
            <a:pPr marL="342900" indent="-342900">
              <a:buFont typeface="Arial" panose="020B0604020202020204" pitchFamily="34" charset="0"/>
              <a:buChar char="•"/>
            </a:pPr>
            <a:r>
              <a:rPr lang="en-GB" sz="2200" dirty="0"/>
              <a:t>Online or in person</a:t>
            </a:r>
          </a:p>
          <a:p>
            <a:pPr marL="342900" indent="-342900">
              <a:buFont typeface="Arial" panose="020B0604020202020204" pitchFamily="34" charset="0"/>
              <a:buChar char="•"/>
            </a:pPr>
            <a:r>
              <a:rPr lang="en-GB" sz="2200" dirty="0"/>
              <a:t>Develop a contract</a:t>
            </a:r>
          </a:p>
          <a:p>
            <a:pPr marL="342900" indent="-342900">
              <a:buFont typeface="Arial" panose="020B0604020202020204" pitchFamily="34" charset="0"/>
              <a:buChar char="•"/>
            </a:pPr>
            <a:r>
              <a:rPr lang="en-GB" sz="2200" dirty="0"/>
              <a:t>Bring supervision related material</a:t>
            </a:r>
          </a:p>
          <a:p>
            <a:pPr marL="342900" indent="-342900">
              <a:buFont typeface="Arial" panose="020B0604020202020204" pitchFamily="34" charset="0"/>
              <a:buChar char="•"/>
            </a:pPr>
            <a:r>
              <a:rPr lang="en-GB" sz="2200" dirty="0"/>
              <a:t>Share, reflect and learn together</a:t>
            </a:r>
          </a:p>
        </p:txBody>
      </p:sp>
      <p:sp>
        <p:nvSpPr>
          <p:cNvPr id="4" name="Slide Number Placeholder 3">
            <a:extLst>
              <a:ext uri="{FF2B5EF4-FFF2-40B4-BE49-F238E27FC236}">
                <a16:creationId xmlns:a16="http://schemas.microsoft.com/office/drawing/2014/main" id="{90832661-AFC8-4C8A-5CE6-FD1FA02980BC}"/>
              </a:ext>
            </a:extLst>
          </p:cNvPr>
          <p:cNvSpPr>
            <a:spLocks noGrp="1"/>
          </p:cNvSpPr>
          <p:nvPr>
            <p:ph type="sldNum" sz="quarter" idx="12"/>
          </p:nvPr>
        </p:nvSpPr>
        <p:spPr/>
        <p:txBody>
          <a:bodyPr/>
          <a:lstStyle/>
          <a:p>
            <a:r>
              <a:rPr lang="en-GB"/>
              <a:t>Slide </a:t>
            </a:r>
            <a:fld id="{A7423406-D7A4-46EF-83DD-760666D0DF80}" type="slidenum">
              <a:rPr lang="en-GB" smtClean="0"/>
              <a:pPr/>
              <a:t>31</a:t>
            </a:fld>
            <a:endParaRPr lang="en-GB" dirty="0"/>
          </a:p>
        </p:txBody>
      </p:sp>
    </p:spTree>
    <p:custDataLst>
      <p:tags r:id="rId1"/>
    </p:custDataLst>
    <p:extLst>
      <p:ext uri="{BB962C8B-B14F-4D97-AF65-F5344CB8AC3E}">
        <p14:creationId xmlns:p14="http://schemas.microsoft.com/office/powerpoint/2010/main" val="24624109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FC043-7575-F6DB-CCE2-A253AC81E264}"/>
              </a:ext>
            </a:extLst>
          </p:cNvPr>
          <p:cNvSpPr>
            <a:spLocks noGrp="1"/>
          </p:cNvSpPr>
          <p:nvPr>
            <p:ph type="title"/>
          </p:nvPr>
        </p:nvSpPr>
        <p:spPr/>
        <p:txBody>
          <a:bodyPr/>
          <a:lstStyle/>
          <a:p>
            <a:r>
              <a:rPr lang="en-GB" dirty="0"/>
              <a:t>Roles in peer supervision</a:t>
            </a:r>
          </a:p>
        </p:txBody>
      </p:sp>
      <p:sp>
        <p:nvSpPr>
          <p:cNvPr id="3" name="Content Placeholder 2">
            <a:extLst>
              <a:ext uri="{FF2B5EF4-FFF2-40B4-BE49-F238E27FC236}">
                <a16:creationId xmlns:a16="http://schemas.microsoft.com/office/drawing/2014/main" id="{F65390DE-C6A2-8C7E-BF5E-F10260620BC2}"/>
              </a:ext>
            </a:extLst>
          </p:cNvPr>
          <p:cNvSpPr>
            <a:spLocks noGrp="1"/>
          </p:cNvSpPr>
          <p:nvPr>
            <p:ph idx="1"/>
          </p:nvPr>
        </p:nvSpPr>
        <p:spPr/>
        <p:txBody>
          <a:bodyPr/>
          <a:lstStyle/>
          <a:p>
            <a:r>
              <a:rPr lang="en-GB" dirty="0"/>
              <a:t>Supervisee</a:t>
            </a:r>
          </a:p>
          <a:p>
            <a:r>
              <a:rPr lang="en-GB" dirty="0"/>
              <a:t>Practitioner</a:t>
            </a:r>
          </a:p>
          <a:p>
            <a:r>
              <a:rPr lang="en-GB" dirty="0"/>
              <a:t>Group member</a:t>
            </a:r>
          </a:p>
          <a:p>
            <a:r>
              <a:rPr lang="en-GB" dirty="0"/>
              <a:t>Co-supervisor</a:t>
            </a:r>
          </a:p>
          <a:p>
            <a:pPr lvl="5"/>
            <a:r>
              <a:rPr lang="en-GB" sz="1800" dirty="0"/>
              <a:t>From Proctor and Inskipp 2001</a:t>
            </a:r>
          </a:p>
        </p:txBody>
      </p:sp>
      <p:sp>
        <p:nvSpPr>
          <p:cNvPr id="4" name="Slide Number Placeholder 3">
            <a:extLst>
              <a:ext uri="{FF2B5EF4-FFF2-40B4-BE49-F238E27FC236}">
                <a16:creationId xmlns:a16="http://schemas.microsoft.com/office/drawing/2014/main" id="{DC5075DF-BE56-F51B-7A59-FA9DC2933035}"/>
              </a:ext>
            </a:extLst>
          </p:cNvPr>
          <p:cNvSpPr>
            <a:spLocks noGrp="1"/>
          </p:cNvSpPr>
          <p:nvPr>
            <p:ph type="sldNum" sz="quarter" idx="12"/>
          </p:nvPr>
        </p:nvSpPr>
        <p:spPr/>
        <p:txBody>
          <a:bodyPr/>
          <a:lstStyle/>
          <a:p>
            <a:fld id="{4FAB73BC-B049-4115-A692-8D63A059BFB8}" type="slidenum">
              <a:rPr lang="en-US" smtClean="0"/>
              <a:pPr/>
              <a:t>32</a:t>
            </a:fld>
            <a:endParaRPr lang="en-US" dirty="0"/>
          </a:p>
        </p:txBody>
      </p:sp>
    </p:spTree>
    <p:extLst>
      <p:ext uri="{BB962C8B-B14F-4D97-AF65-F5344CB8AC3E}">
        <p14:creationId xmlns:p14="http://schemas.microsoft.com/office/powerpoint/2010/main" val="42638827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4">
            <a:extLst>
              <a:ext uri="{FF2B5EF4-FFF2-40B4-BE49-F238E27FC236}">
                <a16:creationId xmlns:a16="http://schemas.microsoft.com/office/drawing/2014/main" id="{1F7A44EA-5EFD-9C42-CFAC-03BD5B00AC92}"/>
              </a:ext>
            </a:extLst>
          </p:cNvPr>
          <p:cNvSpPr>
            <a:spLocks noGrp="1" noChangeArrowheads="1"/>
          </p:cNvSpPr>
          <p:nvPr>
            <p:ph type="title"/>
          </p:nvPr>
        </p:nvSpPr>
        <p:spPr/>
        <p:txBody>
          <a:bodyPr/>
          <a:lstStyle/>
          <a:p>
            <a:pPr eaLnBrk="1" hangingPunct="1"/>
            <a:r>
              <a:rPr lang="en-US" altLang="en-US" sz="2700"/>
              <a:t>Levels of agreement and alliances Proctor and Inskipp (2001)</a:t>
            </a:r>
            <a:endParaRPr lang="en-US" altLang="en-US"/>
          </a:p>
        </p:txBody>
      </p:sp>
      <p:sp>
        <p:nvSpPr>
          <p:cNvPr id="19458" name="Rectangle 5">
            <a:extLst>
              <a:ext uri="{FF2B5EF4-FFF2-40B4-BE49-F238E27FC236}">
                <a16:creationId xmlns:a16="http://schemas.microsoft.com/office/drawing/2014/main" id="{A2EEDE06-1AFB-E608-2247-FA1D083C7DD6}"/>
              </a:ext>
            </a:extLst>
          </p:cNvPr>
          <p:cNvSpPr>
            <a:spLocks noGrp="1" noChangeArrowheads="1"/>
          </p:cNvSpPr>
          <p:nvPr>
            <p:ph idx="1"/>
          </p:nvPr>
        </p:nvSpPr>
        <p:spPr/>
        <p:txBody>
          <a:bodyPr>
            <a:noAutofit/>
          </a:bodyPr>
          <a:lstStyle/>
          <a:p>
            <a:pPr eaLnBrk="1" hangingPunct="1"/>
            <a:r>
              <a:rPr lang="en-US" altLang="en-US" dirty="0"/>
              <a:t>The professional contract</a:t>
            </a:r>
          </a:p>
          <a:p>
            <a:pPr eaLnBrk="1" hangingPunct="1"/>
            <a:r>
              <a:rPr lang="en-US" altLang="en-US" dirty="0"/>
              <a:t>The group working agreement </a:t>
            </a:r>
          </a:p>
          <a:p>
            <a:pPr lvl="1" eaLnBrk="1" hangingPunct="1"/>
            <a:r>
              <a:rPr lang="en-US" altLang="en-US" sz="1800" dirty="0"/>
              <a:t>agreements that need to be negotiated to forge a working alliance</a:t>
            </a:r>
          </a:p>
          <a:p>
            <a:pPr eaLnBrk="1" hangingPunct="1"/>
            <a:r>
              <a:rPr lang="en-US" altLang="en-US" dirty="0"/>
              <a:t>Session agenda </a:t>
            </a:r>
          </a:p>
          <a:p>
            <a:pPr lvl="1" eaLnBrk="1" hangingPunct="1"/>
            <a:r>
              <a:rPr lang="en-US" altLang="en-US" sz="1800" dirty="0"/>
              <a:t>the specific agreement at the beginning of each session</a:t>
            </a:r>
          </a:p>
          <a:p>
            <a:pPr eaLnBrk="1" hangingPunct="1"/>
            <a:r>
              <a:rPr lang="en-US" altLang="en-US" dirty="0"/>
              <a:t>Mini contract for a particular piece of supervision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805C8402-5B87-3AEC-CBAC-C5E3B01D9468}"/>
              </a:ext>
            </a:extLst>
          </p:cNvPr>
          <p:cNvSpPr>
            <a:spLocks noGrp="1" noChangeArrowheads="1"/>
          </p:cNvSpPr>
          <p:nvPr>
            <p:ph type="title"/>
          </p:nvPr>
        </p:nvSpPr>
        <p:spPr/>
        <p:txBody>
          <a:bodyPr/>
          <a:lstStyle/>
          <a:p>
            <a:pPr eaLnBrk="1" hangingPunct="1"/>
            <a:r>
              <a:rPr lang="en-US" altLang="en-US"/>
              <a:t>The professional contract</a:t>
            </a:r>
          </a:p>
        </p:txBody>
      </p:sp>
      <p:sp>
        <p:nvSpPr>
          <p:cNvPr id="21506" name="Rectangle 3">
            <a:extLst>
              <a:ext uri="{FF2B5EF4-FFF2-40B4-BE49-F238E27FC236}">
                <a16:creationId xmlns:a16="http://schemas.microsoft.com/office/drawing/2014/main" id="{84775F90-B7E5-5840-2FA6-3E9E94C40F28}"/>
              </a:ext>
            </a:extLst>
          </p:cNvPr>
          <p:cNvSpPr>
            <a:spLocks noGrp="1" noChangeArrowheads="1"/>
          </p:cNvSpPr>
          <p:nvPr>
            <p:ph idx="1"/>
          </p:nvPr>
        </p:nvSpPr>
        <p:spPr/>
        <p:txBody>
          <a:bodyPr/>
          <a:lstStyle/>
          <a:p>
            <a:pPr eaLnBrk="1" hangingPunct="1"/>
            <a:r>
              <a:rPr lang="en-US" altLang="en-US" sz="2100" dirty="0"/>
              <a:t>What accountability is expected of participants?</a:t>
            </a:r>
          </a:p>
          <a:p>
            <a:pPr eaLnBrk="1" hangingPunct="1"/>
            <a:r>
              <a:rPr lang="en-US" altLang="en-US" sz="2100" dirty="0"/>
              <a:t>Code of ethics and code of practice</a:t>
            </a:r>
          </a:p>
          <a:p>
            <a:pPr eaLnBrk="1" hangingPunct="1"/>
            <a:r>
              <a:rPr lang="en-US" altLang="en-US" sz="2100" dirty="0"/>
              <a:t>Confidentiality in context</a:t>
            </a:r>
          </a:p>
          <a:p>
            <a:pPr eaLnBrk="1" hangingPunct="1"/>
            <a:r>
              <a:rPr lang="en-US" altLang="en-US" sz="2100" dirty="0"/>
              <a:t>[Overall ratio of supervision to contact hours]</a:t>
            </a:r>
          </a:p>
          <a:p>
            <a:pPr eaLnBrk="1" hangingPunct="1"/>
            <a:r>
              <a:rPr lang="en-US" altLang="en-US" sz="2100" dirty="0"/>
              <a:t>Participant</a:t>
            </a:r>
            <a:r>
              <a:rPr lang="en-US" altLang="ja-JP" sz="2100" dirty="0"/>
              <a:t>s’ rights, responsibilities, and lines of communication other parties</a:t>
            </a:r>
            <a:endParaRPr lang="en-US"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E0EC0-1E23-0E16-808B-0755C53471B4}"/>
              </a:ext>
            </a:extLst>
          </p:cNvPr>
          <p:cNvSpPr>
            <a:spLocks noGrp="1"/>
          </p:cNvSpPr>
          <p:nvPr>
            <p:ph type="title"/>
          </p:nvPr>
        </p:nvSpPr>
        <p:spPr/>
        <p:txBody>
          <a:bodyPr/>
          <a:lstStyle/>
          <a:p>
            <a:r>
              <a:rPr lang="en-GB" dirty="0"/>
              <a:t>The Group Working Agreement</a:t>
            </a:r>
          </a:p>
        </p:txBody>
      </p:sp>
      <p:sp>
        <p:nvSpPr>
          <p:cNvPr id="3" name="Text Placeholder 2">
            <a:extLst>
              <a:ext uri="{FF2B5EF4-FFF2-40B4-BE49-F238E27FC236}">
                <a16:creationId xmlns:a16="http://schemas.microsoft.com/office/drawing/2014/main" id="{9E4DE3A3-1B97-80CA-D01C-79BF61040A7B}"/>
              </a:ext>
            </a:extLst>
          </p:cNvPr>
          <p:cNvSpPr>
            <a:spLocks noGrp="1"/>
          </p:cNvSpPr>
          <p:nvPr>
            <p:ph type="body" sz="quarter" idx="12"/>
          </p:nvPr>
        </p:nvSpPr>
        <p:spPr/>
        <p:txBody>
          <a:bodyPr/>
          <a:lstStyle/>
          <a:p>
            <a:r>
              <a:rPr lang="en-US" dirty="0"/>
              <a:t>Working arrangements e.g.</a:t>
            </a:r>
          </a:p>
          <a:p>
            <a:pPr marL="342900" lvl="0" indent="-342900">
              <a:buFont typeface="Arial" panose="020B0604020202020204" pitchFamily="34" charset="0"/>
              <a:buChar char="•"/>
            </a:pPr>
            <a:r>
              <a:rPr lang="en-US" dirty="0"/>
              <a:t>Time allocation </a:t>
            </a:r>
          </a:p>
          <a:p>
            <a:pPr marL="342900" lvl="0" indent="-342900">
              <a:buFont typeface="Arial" panose="020B0604020202020204" pitchFamily="34" charset="0"/>
              <a:buChar char="•"/>
            </a:pPr>
            <a:r>
              <a:rPr lang="en-US" dirty="0"/>
              <a:t>Method of presenting </a:t>
            </a:r>
          </a:p>
          <a:p>
            <a:pPr marL="342900" lvl="0" indent="-342900">
              <a:buFont typeface="Arial" panose="020B0604020202020204" pitchFamily="34" charset="0"/>
              <a:buChar char="•"/>
            </a:pPr>
            <a:r>
              <a:rPr lang="en-US" dirty="0"/>
              <a:t>Pattern of sessions</a:t>
            </a:r>
          </a:p>
          <a:p>
            <a:pPr marL="342900" lvl="0" indent="-342900">
              <a:buFont typeface="Arial" panose="020B0604020202020204" pitchFamily="34" charset="0"/>
              <a:buChar char="•"/>
            </a:pPr>
            <a:r>
              <a:rPr lang="en-US" dirty="0"/>
              <a:t>Review</a:t>
            </a:r>
          </a:p>
          <a:p>
            <a:endParaRPr lang="en-GB" dirty="0"/>
          </a:p>
        </p:txBody>
      </p:sp>
      <p:sp>
        <p:nvSpPr>
          <p:cNvPr id="4" name="Text Placeholder 3">
            <a:extLst>
              <a:ext uri="{FF2B5EF4-FFF2-40B4-BE49-F238E27FC236}">
                <a16:creationId xmlns:a16="http://schemas.microsoft.com/office/drawing/2014/main" id="{1F6618A1-E65A-FE61-59C5-F17DDE7ECF07}"/>
              </a:ext>
            </a:extLst>
          </p:cNvPr>
          <p:cNvSpPr>
            <a:spLocks noGrp="1"/>
          </p:cNvSpPr>
          <p:nvPr>
            <p:ph type="body" sz="quarter" idx="13"/>
          </p:nvPr>
        </p:nvSpPr>
        <p:spPr/>
        <p:txBody>
          <a:bodyPr/>
          <a:lstStyle/>
          <a:p>
            <a:pPr lvl="0"/>
            <a:r>
              <a:rPr lang="en-US" dirty="0"/>
              <a:t>Ground Rules e.g.</a:t>
            </a:r>
          </a:p>
          <a:p>
            <a:pPr marL="342900" lvl="0" indent="-342900">
              <a:buFont typeface="Arial" panose="020B0604020202020204" pitchFamily="34" charset="0"/>
              <a:buChar char="•"/>
            </a:pPr>
            <a:r>
              <a:rPr lang="en-US" dirty="0"/>
              <a:t>Individual responsibility of participants to identify their learning needs and what helps them</a:t>
            </a:r>
          </a:p>
          <a:p>
            <a:pPr marL="342900" lvl="0" indent="-342900">
              <a:buFont typeface="Arial" panose="020B0604020202020204" pitchFamily="34" charset="0"/>
              <a:buChar char="•"/>
            </a:pPr>
            <a:r>
              <a:rPr lang="en-US" dirty="0"/>
              <a:t>Confidentiality</a:t>
            </a:r>
          </a:p>
          <a:p>
            <a:endParaRPr lang="en-GB" dirty="0"/>
          </a:p>
        </p:txBody>
      </p:sp>
      <p:sp>
        <p:nvSpPr>
          <p:cNvPr id="5" name="Slide Number Placeholder 4">
            <a:extLst>
              <a:ext uri="{FF2B5EF4-FFF2-40B4-BE49-F238E27FC236}">
                <a16:creationId xmlns:a16="http://schemas.microsoft.com/office/drawing/2014/main" id="{196429D1-CBAD-01F5-BD4A-210D43A530A4}"/>
              </a:ext>
            </a:extLst>
          </p:cNvPr>
          <p:cNvSpPr>
            <a:spLocks noGrp="1"/>
          </p:cNvSpPr>
          <p:nvPr>
            <p:ph type="sldNum" sz="quarter" idx="14"/>
          </p:nvPr>
        </p:nvSpPr>
        <p:spPr/>
        <p:txBody>
          <a:bodyPr/>
          <a:lstStyle/>
          <a:p>
            <a:r>
              <a:rPr lang="en-GB"/>
              <a:t>Slide </a:t>
            </a:r>
            <a:fld id="{A7423406-D7A4-46EF-83DD-760666D0DF80}" type="slidenum">
              <a:rPr lang="en-GB" smtClean="0"/>
              <a:pPr/>
              <a:t>35</a:t>
            </a:fld>
            <a:endParaRPr lang="en-GB" dirty="0"/>
          </a:p>
        </p:txBody>
      </p:sp>
    </p:spTree>
    <p:extLst>
      <p:ext uri="{BB962C8B-B14F-4D97-AF65-F5344CB8AC3E}">
        <p14:creationId xmlns:p14="http://schemas.microsoft.com/office/powerpoint/2010/main" val="960920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E115D0E2-26F0-00DE-9223-DE18920738CE}"/>
              </a:ext>
            </a:extLst>
          </p:cNvPr>
          <p:cNvSpPr>
            <a:spLocks noGrp="1" noChangeArrowheads="1"/>
          </p:cNvSpPr>
          <p:nvPr>
            <p:ph type="title"/>
          </p:nvPr>
        </p:nvSpPr>
        <p:spPr/>
        <p:txBody>
          <a:bodyPr/>
          <a:lstStyle/>
          <a:p>
            <a:pPr eaLnBrk="1" hangingPunct="1"/>
            <a:r>
              <a:rPr lang="en-US" altLang="en-US"/>
              <a:t>Session agenda</a:t>
            </a:r>
          </a:p>
        </p:txBody>
      </p:sp>
      <p:sp>
        <p:nvSpPr>
          <p:cNvPr id="25602" name="Rectangle 3">
            <a:extLst>
              <a:ext uri="{FF2B5EF4-FFF2-40B4-BE49-F238E27FC236}">
                <a16:creationId xmlns:a16="http://schemas.microsoft.com/office/drawing/2014/main" id="{1112626B-F604-C26A-A8E9-6645E16622AE}"/>
              </a:ext>
            </a:extLst>
          </p:cNvPr>
          <p:cNvSpPr>
            <a:spLocks noGrp="1" noChangeArrowheads="1"/>
          </p:cNvSpPr>
          <p:nvPr>
            <p:ph idx="1"/>
          </p:nvPr>
        </p:nvSpPr>
        <p:spPr/>
        <p:txBody>
          <a:bodyPr>
            <a:normAutofit/>
          </a:bodyPr>
          <a:lstStyle/>
          <a:p>
            <a:pPr eaLnBrk="1" hangingPunct="1"/>
            <a:r>
              <a:rPr lang="en-US" altLang="en-US" sz="2100" dirty="0"/>
              <a:t>Agreement made at the beginning of each session about what will be covered in time available </a:t>
            </a:r>
          </a:p>
          <a:p>
            <a:r>
              <a:rPr lang="en-US" altLang="en-US" sz="2100" dirty="0"/>
              <a:t>Guided but not constrained by the group working agreement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97B5F632-9491-61EF-0A73-C88AA64BC07C}"/>
              </a:ext>
            </a:extLst>
          </p:cNvPr>
          <p:cNvSpPr>
            <a:spLocks noGrp="1" noChangeArrowheads="1"/>
          </p:cNvSpPr>
          <p:nvPr>
            <p:ph type="title"/>
          </p:nvPr>
        </p:nvSpPr>
        <p:spPr/>
        <p:txBody>
          <a:bodyPr/>
          <a:lstStyle/>
          <a:p>
            <a:pPr eaLnBrk="1" hangingPunct="1"/>
            <a:r>
              <a:rPr lang="en-US" altLang="en-US"/>
              <a:t>What happens within the session</a:t>
            </a:r>
          </a:p>
        </p:txBody>
      </p:sp>
      <p:sp>
        <p:nvSpPr>
          <p:cNvPr id="17411" name="Rectangle 3">
            <a:extLst>
              <a:ext uri="{FF2B5EF4-FFF2-40B4-BE49-F238E27FC236}">
                <a16:creationId xmlns:a16="http://schemas.microsoft.com/office/drawing/2014/main" id="{245960AE-35B9-C940-B9B9-BDB37289F702}"/>
              </a:ext>
            </a:extLst>
          </p:cNvPr>
          <p:cNvSpPr>
            <a:spLocks noGrp="1" noChangeArrowheads="1"/>
          </p:cNvSpPr>
          <p:nvPr>
            <p:ph idx="1"/>
          </p:nvPr>
        </p:nvSpPr>
        <p:spPr>
          <a:xfrm>
            <a:off x="301625" y="1341702"/>
            <a:ext cx="5829300" cy="3086100"/>
          </a:xfrm>
        </p:spPr>
        <p:txBody>
          <a:bodyPr>
            <a:normAutofit fontScale="92500" lnSpcReduction="10000"/>
          </a:bodyPr>
          <a:lstStyle/>
          <a:p>
            <a:pPr eaLnBrk="1" hangingPunct="1">
              <a:defRPr/>
            </a:pPr>
            <a:r>
              <a:rPr lang="en-US" altLang="en-US" sz="2100" dirty="0"/>
              <a:t>Up for negotiation-supervision of supervision</a:t>
            </a:r>
          </a:p>
          <a:p>
            <a:pPr marL="0" indent="0">
              <a:buNone/>
              <a:defRPr/>
            </a:pPr>
            <a:endParaRPr lang="en-US" altLang="en-US" sz="2100" dirty="0"/>
          </a:p>
          <a:p>
            <a:pPr eaLnBrk="1" hangingPunct="1">
              <a:defRPr/>
            </a:pPr>
            <a:r>
              <a:rPr lang="en-US" altLang="en-US" sz="2100" dirty="0"/>
              <a:t>Influenced by your orientation/context/aims</a:t>
            </a:r>
          </a:p>
          <a:p>
            <a:pPr marL="0" indent="0">
              <a:buNone/>
              <a:defRPr/>
            </a:pPr>
            <a:endParaRPr lang="en-US" altLang="en-US" sz="2100" dirty="0"/>
          </a:p>
          <a:p>
            <a:pPr eaLnBrk="1" hangingPunct="1">
              <a:defRPr/>
            </a:pPr>
            <a:r>
              <a:rPr lang="en-US" altLang="en-US" sz="2100" dirty="0"/>
              <a:t>As informal/formal as the group finds helpful</a:t>
            </a:r>
          </a:p>
          <a:p>
            <a:pPr eaLnBrk="1" hangingPunct="1">
              <a:defRPr/>
            </a:pPr>
            <a:endParaRPr lang="en-US" altLang="en-US" sz="2100" dirty="0"/>
          </a:p>
          <a:p>
            <a:pPr eaLnBrk="1" hangingPunct="1">
              <a:defRPr/>
            </a:pPr>
            <a:r>
              <a:rPr lang="en-US" altLang="en-US" sz="2100" dirty="0"/>
              <a:t>Develop and review contract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380CE269-683F-6CBB-7029-6C5552CCAE4E}"/>
              </a:ext>
            </a:extLst>
          </p:cNvPr>
          <p:cNvSpPr>
            <a:spLocks noGrp="1" noChangeArrowheads="1"/>
          </p:cNvSpPr>
          <p:nvPr>
            <p:ph type="title"/>
          </p:nvPr>
        </p:nvSpPr>
        <p:spPr/>
        <p:txBody>
          <a:bodyPr/>
          <a:lstStyle/>
          <a:p>
            <a:pPr eaLnBrk="1" hangingPunct="1"/>
            <a:r>
              <a:rPr lang="en-US" altLang="en-US"/>
              <a:t>The task today</a:t>
            </a:r>
          </a:p>
        </p:txBody>
      </p:sp>
      <p:sp>
        <p:nvSpPr>
          <p:cNvPr id="28674" name="Rectangle 3">
            <a:extLst>
              <a:ext uri="{FF2B5EF4-FFF2-40B4-BE49-F238E27FC236}">
                <a16:creationId xmlns:a16="http://schemas.microsoft.com/office/drawing/2014/main" id="{84ADF32A-F3D4-B7BD-740B-73D85A3C1CA1}"/>
              </a:ext>
            </a:extLst>
          </p:cNvPr>
          <p:cNvSpPr>
            <a:spLocks noGrp="1" noChangeArrowheads="1"/>
          </p:cNvSpPr>
          <p:nvPr>
            <p:ph idx="1"/>
          </p:nvPr>
        </p:nvSpPr>
        <p:spPr>
          <a:xfrm>
            <a:off x="301625" y="1307968"/>
            <a:ext cx="5829300" cy="3458765"/>
          </a:xfrm>
        </p:spPr>
        <p:txBody>
          <a:bodyPr/>
          <a:lstStyle/>
          <a:p>
            <a:pPr eaLnBrk="1" hangingPunct="1">
              <a:lnSpc>
                <a:spcPct val="90000"/>
              </a:lnSpc>
            </a:pPr>
            <a:r>
              <a:rPr lang="en-US" altLang="en-US" dirty="0"/>
              <a:t>To split into your peer groups</a:t>
            </a:r>
          </a:p>
          <a:p>
            <a:pPr eaLnBrk="1" hangingPunct="1">
              <a:lnSpc>
                <a:spcPct val="90000"/>
              </a:lnSpc>
            </a:pPr>
            <a:r>
              <a:rPr lang="en-US" altLang="en-US" dirty="0"/>
              <a:t>To discuss these </a:t>
            </a:r>
            <a:r>
              <a:rPr lang="en-US" altLang="ja-JP" dirty="0"/>
              <a:t>arrangements and the issues we have covered</a:t>
            </a:r>
          </a:p>
          <a:p>
            <a:pPr eaLnBrk="1" hangingPunct="1">
              <a:lnSpc>
                <a:spcPct val="90000"/>
              </a:lnSpc>
            </a:pPr>
            <a:r>
              <a:rPr lang="en-US" altLang="en-US" dirty="0"/>
              <a:t>To begin to make a group supervision contract- guidance in the ISW pack</a:t>
            </a:r>
          </a:p>
          <a:p>
            <a:pPr eaLnBrk="1" hangingPunct="1">
              <a:lnSpc>
                <a:spcPct val="90000"/>
              </a:lnSpc>
            </a:pPr>
            <a:r>
              <a:rPr lang="en-US" altLang="en-US" dirty="0"/>
              <a:t>This contract should be completed at second peer group meeting and copy kept for your portfolio</a:t>
            </a:r>
          </a:p>
          <a:p>
            <a:pPr eaLnBrk="1" hangingPunct="1">
              <a:lnSpc>
                <a:spcPct val="90000"/>
              </a:lnSpc>
            </a:pPr>
            <a:r>
              <a:rPr lang="en-US" altLang="en-US" dirty="0"/>
              <a:t>Plan some dates to meet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C185C-5589-DABC-7BDD-9D29CEEE7DDD}"/>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Timetable – Day 1</a:t>
            </a:r>
          </a:p>
        </p:txBody>
      </p:sp>
      <p:sp>
        <p:nvSpPr>
          <p:cNvPr id="3" name="Text Placeholder 2">
            <a:extLst>
              <a:ext uri="{FF2B5EF4-FFF2-40B4-BE49-F238E27FC236}">
                <a16:creationId xmlns:a16="http://schemas.microsoft.com/office/drawing/2014/main" id="{DB1A26D4-5557-DA72-7602-611FC56BB471}"/>
              </a:ext>
            </a:extLst>
          </p:cNvPr>
          <p:cNvSpPr>
            <a:spLocks noGrp="1"/>
          </p:cNvSpPr>
          <p:nvPr>
            <p:ph type="body" sz="quarter" idx="11"/>
          </p:nvPr>
        </p:nvSpPr>
        <p:spPr/>
        <p:txBody>
          <a:bodyPr/>
          <a:lstStyle/>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9.15 Introduction to the West Yorks Programme and ISW </a:t>
            </a:r>
          </a:p>
          <a:p>
            <a:pPr marL="882650" lvl="1" indent="-34290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Intro to ISW Portfolio and Professional context  </a:t>
            </a:r>
          </a:p>
          <a:p>
            <a:pPr marL="882650" lvl="1" indent="-34290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Introduction to peer groups, and meet in peer groups</a:t>
            </a:r>
          </a:p>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10.45 Break – tea and coffee</a:t>
            </a:r>
          </a:p>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11.15 What is supervision</a:t>
            </a:r>
          </a:p>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12.30 Lunch</a:t>
            </a:r>
          </a:p>
          <a:p>
            <a:endParaRPr lang="en-GB" dirty="0"/>
          </a:p>
        </p:txBody>
      </p:sp>
      <p:sp>
        <p:nvSpPr>
          <p:cNvPr id="4" name="Slide Number Placeholder 3">
            <a:extLst>
              <a:ext uri="{FF2B5EF4-FFF2-40B4-BE49-F238E27FC236}">
                <a16:creationId xmlns:a16="http://schemas.microsoft.com/office/drawing/2014/main" id="{A56FE916-0221-D355-D61E-4CAD092BD1A0}"/>
              </a:ext>
            </a:extLst>
          </p:cNvPr>
          <p:cNvSpPr>
            <a:spLocks noGrp="1"/>
          </p:cNvSpPr>
          <p:nvPr>
            <p:ph type="sldNum" sz="quarter" idx="12"/>
          </p:nvPr>
        </p:nvSpPr>
        <p:spPr/>
        <p:txBody>
          <a:bodyPr/>
          <a:lstStyle/>
          <a:p>
            <a:r>
              <a:rPr lang="en-GB"/>
              <a:t>Slide </a:t>
            </a:r>
            <a:fld id="{A7423406-D7A4-46EF-83DD-760666D0DF80}" type="slidenum">
              <a:rPr lang="en-GB" smtClean="0"/>
              <a:pPr/>
              <a:t>4</a:t>
            </a:fld>
            <a:endParaRPr lang="en-GB" dirty="0"/>
          </a:p>
        </p:txBody>
      </p:sp>
    </p:spTree>
    <p:extLst>
      <p:ext uri="{BB962C8B-B14F-4D97-AF65-F5344CB8AC3E}">
        <p14:creationId xmlns:p14="http://schemas.microsoft.com/office/powerpoint/2010/main" val="1078395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B4E5F-AA22-C071-430C-52D80227669A}"/>
              </a:ext>
            </a:extLst>
          </p:cNvPr>
          <p:cNvSpPr>
            <a:spLocks noGrp="1"/>
          </p:cNvSpPr>
          <p:nvPr>
            <p:ph type="title"/>
          </p:nvPr>
        </p:nvSpPr>
        <p:spPr/>
        <p:txBody>
          <a:bodyPr/>
          <a:lstStyle/>
          <a:p>
            <a:r>
              <a:rPr lang="en-GB" dirty="0"/>
              <a:t>Timetable – day 1 –continued</a:t>
            </a:r>
          </a:p>
        </p:txBody>
      </p:sp>
      <p:sp>
        <p:nvSpPr>
          <p:cNvPr id="3" name="Text Placeholder 2">
            <a:extLst>
              <a:ext uri="{FF2B5EF4-FFF2-40B4-BE49-F238E27FC236}">
                <a16:creationId xmlns:a16="http://schemas.microsoft.com/office/drawing/2014/main" id="{30C49F8A-F10C-98E6-11C0-0381E6E517A1}"/>
              </a:ext>
            </a:extLst>
          </p:cNvPr>
          <p:cNvSpPr>
            <a:spLocks noGrp="1"/>
          </p:cNvSpPr>
          <p:nvPr>
            <p:ph type="body" sz="quarter" idx="11"/>
          </p:nvPr>
        </p:nvSpPr>
        <p:spPr/>
        <p:txBody>
          <a:bodyPr/>
          <a:lstStyle/>
          <a:p>
            <a:pPr marL="342900" indent="-342900">
              <a:buFont typeface="Arial" panose="020B0604020202020204" pitchFamily="34" charset="0"/>
              <a:buChar char="•"/>
            </a:pPr>
            <a:r>
              <a:rPr lang="en-GB" dirty="0"/>
              <a:t>1.15 Supervisory relationship, difference, diversity and cultural humility </a:t>
            </a:r>
          </a:p>
          <a:p>
            <a:pPr marL="342900" indent="-342900">
              <a:buFont typeface="Arial" panose="020B0604020202020204" pitchFamily="34" charset="0"/>
              <a:buChar char="•"/>
            </a:pPr>
            <a:r>
              <a:rPr lang="en-GB" dirty="0"/>
              <a:t>2.45 Break, tea and coffee</a:t>
            </a:r>
          </a:p>
          <a:p>
            <a:pPr marL="342900" indent="-342900">
              <a:buFont typeface="Arial" panose="020B0604020202020204" pitchFamily="34" charset="0"/>
              <a:buChar char="•"/>
            </a:pPr>
            <a:r>
              <a:rPr lang="en-GB" dirty="0"/>
              <a:t>3.00 Supervisory relationship, difference, diversity and cultural humility – continued</a:t>
            </a:r>
          </a:p>
          <a:p>
            <a:pPr marL="342900" indent="-342900">
              <a:buFont typeface="Arial" panose="020B0604020202020204" pitchFamily="34" charset="0"/>
              <a:buChar char="•"/>
            </a:pPr>
            <a:r>
              <a:rPr lang="en-GB" dirty="0"/>
              <a:t>4.30 End</a:t>
            </a:r>
          </a:p>
        </p:txBody>
      </p:sp>
      <p:sp>
        <p:nvSpPr>
          <p:cNvPr id="4" name="Slide Number Placeholder 3">
            <a:extLst>
              <a:ext uri="{FF2B5EF4-FFF2-40B4-BE49-F238E27FC236}">
                <a16:creationId xmlns:a16="http://schemas.microsoft.com/office/drawing/2014/main" id="{F6EE6126-D1EE-CF7B-9595-1279F0CFB2CB}"/>
              </a:ext>
            </a:extLst>
          </p:cNvPr>
          <p:cNvSpPr>
            <a:spLocks noGrp="1"/>
          </p:cNvSpPr>
          <p:nvPr>
            <p:ph type="sldNum" sz="quarter" idx="12"/>
          </p:nvPr>
        </p:nvSpPr>
        <p:spPr/>
        <p:txBody>
          <a:bodyPr/>
          <a:lstStyle/>
          <a:p>
            <a:r>
              <a:rPr lang="en-GB"/>
              <a:t>Slide </a:t>
            </a:r>
            <a:fld id="{A7423406-D7A4-46EF-83DD-760666D0DF80}" type="slidenum">
              <a:rPr lang="en-GB" smtClean="0"/>
              <a:pPr/>
              <a:t>5</a:t>
            </a:fld>
            <a:endParaRPr lang="en-GB" dirty="0"/>
          </a:p>
        </p:txBody>
      </p:sp>
    </p:spTree>
    <p:extLst>
      <p:ext uri="{BB962C8B-B14F-4D97-AF65-F5344CB8AC3E}">
        <p14:creationId xmlns:p14="http://schemas.microsoft.com/office/powerpoint/2010/main" val="4217007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p:txBody>
          <a:bodyPr wrap="square" numCol="1" anchorCtr="0" compatLnSpc="1">
            <a:prstTxWarp prst="textNoShape">
              <a:avLst/>
            </a:prstTxWarp>
          </a:bodyPr>
          <a:lstStyle/>
          <a:p>
            <a:pPr>
              <a:defRPr/>
            </a:pPr>
            <a:r>
              <a:rPr lang="en-GB" altLang="en-US" sz="3675" dirty="0">
                <a:latin typeface="Calibri" panose="020F0502020204030204" pitchFamily="34" charset="0"/>
                <a:ea typeface="Calibri" panose="020F0502020204030204" pitchFamily="34" charset="0"/>
                <a:cs typeface="Calibri" panose="020F0502020204030204" pitchFamily="34" charset="0"/>
              </a:rPr>
              <a:t>Aims for the morning</a:t>
            </a:r>
            <a:endParaRPr lang="en-US" altLang="en-US" sz="3675" dirty="0">
              <a:latin typeface="Calibri" panose="020F0502020204030204" pitchFamily="34" charset="0"/>
              <a:ea typeface="Calibri" panose="020F0502020204030204" pitchFamily="34" charset="0"/>
              <a:cs typeface="Calibri" panose="020F0502020204030204" pitchFamily="34" charset="0"/>
            </a:endParaRPr>
          </a:p>
        </p:txBody>
      </p:sp>
      <p:sp>
        <p:nvSpPr>
          <p:cNvPr id="17410" name="Rectangle 3"/>
          <p:cNvSpPr>
            <a:spLocks noGrp="1" noChangeArrowheads="1"/>
          </p:cNvSpPr>
          <p:nvPr>
            <p:ph idx="1"/>
          </p:nvPr>
        </p:nvSpPr>
        <p:spPr>
          <a:xfrm>
            <a:off x="800100" y="1577340"/>
            <a:ext cx="7543800" cy="3215640"/>
          </a:xfrm>
        </p:spPr>
        <p:txBody>
          <a:bodyPr>
            <a:normAutofit fontScale="92500" lnSpcReduction="20000"/>
          </a:bodyPr>
          <a:lstStyle/>
          <a:p>
            <a:pPr marL="0" indent="0">
              <a:lnSpc>
                <a:spcPct val="80000"/>
              </a:lnSpc>
              <a:buNone/>
            </a:pPr>
            <a:r>
              <a:rPr lang="en-GB" dirty="0">
                <a:latin typeface="Calibri" panose="020F0502020204030204" pitchFamily="34" charset="0"/>
                <a:ea typeface="Calibri" panose="020F0502020204030204" pitchFamily="34" charset="0"/>
                <a:cs typeface="Calibri" panose="020F0502020204030204" pitchFamily="34" charset="0"/>
              </a:rPr>
              <a:t>For participants to:</a:t>
            </a:r>
          </a:p>
          <a:p>
            <a:pPr eaLnBrk="1" hangingPunct="1">
              <a:lnSpc>
                <a:spcPct val="80000"/>
              </a:lnSpc>
            </a:pPr>
            <a:endParaRPr lang="en-GB" sz="450" dirty="0">
              <a:latin typeface="Calibri" panose="020F0502020204030204" pitchFamily="34" charset="0"/>
              <a:ea typeface="Calibri" panose="020F0502020204030204" pitchFamily="34" charset="0"/>
              <a:cs typeface="Calibri" panose="020F0502020204030204" pitchFamily="34" charset="0"/>
            </a:endParaRPr>
          </a:p>
          <a:p>
            <a:pPr lvl="1" eaLnBrk="1" hangingPunct="1"/>
            <a:r>
              <a:rPr lang="en-GB" dirty="0">
                <a:latin typeface="Calibri" panose="020F0502020204030204" pitchFamily="34" charset="0"/>
                <a:ea typeface="Calibri" panose="020F0502020204030204" pitchFamily="34" charset="0"/>
                <a:cs typeface="Calibri" panose="020F0502020204030204" pitchFamily="34" charset="0"/>
              </a:rPr>
              <a:t>Be aware of the structure and requirements of this training</a:t>
            </a:r>
          </a:p>
          <a:p>
            <a:pPr lvl="1" eaLnBrk="1" hangingPunct="1"/>
            <a:r>
              <a:rPr lang="en-GB" dirty="0">
                <a:latin typeface="Calibri" panose="020F0502020204030204" pitchFamily="34" charset="0"/>
                <a:ea typeface="Calibri" panose="020F0502020204030204" pitchFamily="34" charset="0"/>
                <a:cs typeface="Calibri" panose="020F0502020204030204" pitchFamily="34" charset="0"/>
              </a:rPr>
              <a:t>Be aware of the structure and requirements of the portfolio</a:t>
            </a:r>
          </a:p>
          <a:p>
            <a:pPr lvl="1" eaLnBrk="1" hangingPunct="1"/>
            <a:r>
              <a:rPr lang="en-GB" dirty="0">
                <a:latin typeface="Calibri" panose="020F0502020204030204" pitchFamily="34" charset="0"/>
                <a:ea typeface="Calibri" panose="020F0502020204030204" pitchFamily="34" charset="0"/>
                <a:cs typeface="Calibri" panose="020F0502020204030204" pitchFamily="34" charset="0"/>
              </a:rPr>
              <a:t>Be aware of the context within which supervision is delivered</a:t>
            </a:r>
          </a:p>
          <a:p>
            <a:pPr lvl="1" eaLnBrk="1" hangingPunct="1"/>
            <a:r>
              <a:rPr lang="en-GB" dirty="0">
                <a:latin typeface="Calibri" panose="020F0502020204030204" pitchFamily="34" charset="0"/>
                <a:ea typeface="Calibri" panose="020F0502020204030204" pitchFamily="34" charset="0"/>
                <a:cs typeface="Calibri" panose="020F0502020204030204" pitchFamily="34" charset="0"/>
              </a:rPr>
              <a:t>Be aware of the research base regarding the effectiveness of supervision</a:t>
            </a:r>
          </a:p>
          <a:p>
            <a:pPr lvl="1" eaLnBrk="1" hangingPunct="1"/>
            <a:r>
              <a:rPr lang="en-GB" dirty="0">
                <a:latin typeface="Calibri" panose="020F0502020204030204" pitchFamily="34" charset="0"/>
                <a:ea typeface="Calibri" panose="020F0502020204030204" pitchFamily="34" charset="0"/>
                <a:cs typeface="Calibri" panose="020F0502020204030204" pitchFamily="34" charset="0"/>
              </a:rPr>
              <a:t>Revision of models of supervision in the supervisor role</a:t>
            </a:r>
          </a:p>
          <a:p>
            <a:pPr marL="205740" lvl="1" indent="0">
              <a:lnSpc>
                <a:spcPct val="80000"/>
              </a:lnSpc>
              <a:buNone/>
            </a:pPr>
            <a:endParaRPr lang="en-GB" dirty="0">
              <a:latin typeface="Calibri" charset="0"/>
            </a:endParaRPr>
          </a:p>
        </p:txBody>
      </p:sp>
    </p:spTree>
    <p:extLst>
      <p:ext uri="{BB962C8B-B14F-4D97-AF65-F5344CB8AC3E}">
        <p14:creationId xmlns:p14="http://schemas.microsoft.com/office/powerpoint/2010/main" val="1123543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308372"/>
            <a:ext cx="8229600" cy="546761"/>
          </a:xfrm>
        </p:spPr>
        <p:txBody>
          <a:bodyPr vert="horz" lIns="0" tIns="0" rIns="34290" bIns="0" rtlCol="0" anchor="b" anchorCtr="0">
            <a:noAutofit/>
            <a:scene3d>
              <a:camera prst="orthographicFront"/>
              <a:lightRig rig="threePt" dir="t">
                <a:rot lat="0" lon="0" rev="4800000"/>
              </a:lightRig>
            </a:scene3d>
            <a:sp3d prstMaterial="matte">
              <a:bevelT w="50800" h="10160"/>
            </a:sp3d>
          </a:bodyPr>
          <a:lstStyle/>
          <a:p>
            <a:pPr>
              <a:defRPr/>
            </a:pPr>
            <a:r>
              <a:rPr lang="en-US" sz="3675" dirty="0">
                <a:latin typeface="Calibri" panose="020F0502020204030204" pitchFamily="34" charset="0"/>
                <a:ea typeface="Calibri" panose="020F0502020204030204" pitchFamily="34" charset="0"/>
                <a:cs typeface="Calibri" panose="020F0502020204030204" pitchFamily="34" charset="0"/>
              </a:rPr>
              <a:t>ISW key points</a:t>
            </a:r>
          </a:p>
        </p:txBody>
      </p:sp>
      <p:sp>
        <p:nvSpPr>
          <p:cNvPr id="19458" name="Content Placeholder 2"/>
          <p:cNvSpPr>
            <a:spLocks noGrp="1"/>
          </p:cNvSpPr>
          <p:nvPr>
            <p:ph idx="4294967295"/>
          </p:nvPr>
        </p:nvSpPr>
        <p:spPr>
          <a:xfrm>
            <a:off x="394546" y="930145"/>
            <a:ext cx="7818120" cy="3469481"/>
          </a:xfrm>
        </p:spPr>
        <p:txBody>
          <a:bodyPr vert="horz" lIns="41148" tIns="68580" rIns="68580" bIns="34290" rtlCol="0" anchor="t">
            <a:normAutofit/>
          </a:bodyPr>
          <a:lstStyle/>
          <a:p>
            <a:pPr marL="328613" indent="-239078"/>
            <a:r>
              <a:rPr lang="en-US" dirty="0">
                <a:latin typeface="Calibri" charset="0"/>
              </a:rPr>
              <a:t>3 days + portfolio</a:t>
            </a:r>
            <a:endParaRPr lang="en-US" dirty="0"/>
          </a:p>
          <a:p>
            <a:pPr marL="328613" indent="-239078"/>
            <a:r>
              <a:rPr lang="en-US" dirty="0">
                <a:latin typeface="Calibri" charset="0"/>
              </a:rPr>
              <a:t>Peer supervision</a:t>
            </a:r>
            <a:endParaRPr lang="en-US" dirty="0">
              <a:latin typeface="Calibri" charset="0"/>
              <a:cs typeface="Calibri" charset="0"/>
            </a:endParaRPr>
          </a:p>
          <a:p>
            <a:pPr marL="328613" indent="-239078"/>
            <a:r>
              <a:rPr lang="en-US" dirty="0">
                <a:latin typeface="Calibri" charset="0"/>
              </a:rPr>
              <a:t>Supervision and supervision of your supervision</a:t>
            </a:r>
            <a:endParaRPr lang="en-US" dirty="0">
              <a:latin typeface="Calibri" charset="0"/>
              <a:cs typeface="Calibri" charset="0"/>
            </a:endParaRPr>
          </a:p>
          <a:p>
            <a:pPr marL="328613" indent="-239078"/>
            <a:r>
              <a:rPr lang="en-US" dirty="0">
                <a:latin typeface="Calibri" charset="0"/>
              </a:rPr>
              <a:t>Nationally agreed learning outcomes</a:t>
            </a:r>
            <a:endParaRPr lang="en-US" dirty="0">
              <a:latin typeface="Calibri" charset="0"/>
              <a:cs typeface="Calibri" charset="0"/>
            </a:endParaRPr>
          </a:p>
          <a:p>
            <a:pPr marL="328613" indent="-239078"/>
            <a:r>
              <a:rPr lang="en-US" dirty="0">
                <a:latin typeface="Calibri"/>
                <a:cs typeface="Calibri"/>
              </a:rPr>
              <a:t>Slides and </a:t>
            </a:r>
            <a:r>
              <a:rPr lang="en-US" dirty="0">
                <a:latin typeface="Calibri"/>
                <a:cs typeface="Calibri"/>
                <a:hlinkClick r:id="rId2"/>
              </a:rPr>
              <a:t>website</a:t>
            </a:r>
            <a:endParaRPr lang="en-US" dirty="0">
              <a:latin typeface="Calibri"/>
              <a:cs typeface="Calibri"/>
            </a:endParaRPr>
          </a:p>
        </p:txBody>
      </p:sp>
    </p:spTree>
    <p:extLst>
      <p:ext uri="{BB962C8B-B14F-4D97-AF65-F5344CB8AC3E}">
        <p14:creationId xmlns:p14="http://schemas.microsoft.com/office/powerpoint/2010/main" val="3624514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42C0F-4243-8F7E-0B1C-B155581B02FC}"/>
              </a:ext>
            </a:extLst>
          </p:cNvPr>
          <p:cNvSpPr>
            <a:spLocks noGrp="1"/>
          </p:cNvSpPr>
          <p:nvPr>
            <p:ph type="title"/>
          </p:nvPr>
        </p:nvSpPr>
        <p:spPr/>
        <p:txBody>
          <a:bodyPr/>
          <a:lstStyle/>
          <a:p>
            <a:r>
              <a:rPr lang="en-GB" dirty="0"/>
              <a:t>Portfolio requirements - 2026</a:t>
            </a:r>
          </a:p>
        </p:txBody>
      </p:sp>
      <p:sp>
        <p:nvSpPr>
          <p:cNvPr id="3" name="Slide Number Placeholder 2">
            <a:extLst>
              <a:ext uri="{FF2B5EF4-FFF2-40B4-BE49-F238E27FC236}">
                <a16:creationId xmlns:a16="http://schemas.microsoft.com/office/drawing/2014/main" id="{705E041E-1B1F-F503-3823-9F2201D207E6}"/>
              </a:ext>
            </a:extLst>
          </p:cNvPr>
          <p:cNvSpPr>
            <a:spLocks noGrp="1"/>
          </p:cNvSpPr>
          <p:nvPr>
            <p:ph type="sldNum" sz="quarter" idx="11"/>
          </p:nvPr>
        </p:nvSpPr>
        <p:spPr/>
        <p:txBody>
          <a:bodyPr/>
          <a:lstStyle/>
          <a:p>
            <a:r>
              <a:rPr lang="en-GB"/>
              <a:t>Slide </a:t>
            </a:r>
            <a:fld id="{A7423406-D7A4-46EF-83DD-760666D0DF80}" type="slidenum">
              <a:rPr lang="en-GB" smtClean="0"/>
              <a:pPr/>
              <a:t>8</a:t>
            </a:fld>
            <a:endParaRPr lang="en-GB" dirty="0"/>
          </a:p>
        </p:txBody>
      </p:sp>
    </p:spTree>
    <p:custDataLst>
      <p:tags r:id="rId1"/>
    </p:custDataLst>
    <p:extLst>
      <p:ext uri="{BB962C8B-B14F-4D97-AF65-F5344CB8AC3E}">
        <p14:creationId xmlns:p14="http://schemas.microsoft.com/office/powerpoint/2010/main" val="2774411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466FB-C126-4FFD-EC72-8D6836FFE7CF}"/>
              </a:ext>
            </a:extLst>
          </p:cNvPr>
          <p:cNvSpPr>
            <a:spLocks noGrp="1"/>
          </p:cNvSpPr>
          <p:nvPr>
            <p:ph type="title"/>
          </p:nvPr>
        </p:nvSpPr>
        <p:spPr/>
        <p:txBody>
          <a:bodyPr/>
          <a:lstStyle/>
          <a:p>
            <a:r>
              <a:rPr lang="en-GB" dirty="0"/>
              <a:t>Requirements</a:t>
            </a:r>
          </a:p>
        </p:txBody>
      </p:sp>
      <p:sp>
        <p:nvSpPr>
          <p:cNvPr id="3" name="Slide Number Placeholder 2">
            <a:extLst>
              <a:ext uri="{FF2B5EF4-FFF2-40B4-BE49-F238E27FC236}">
                <a16:creationId xmlns:a16="http://schemas.microsoft.com/office/drawing/2014/main" id="{0AC2A927-124E-439E-A078-015EAFB6C83B}"/>
              </a:ext>
            </a:extLst>
          </p:cNvPr>
          <p:cNvSpPr>
            <a:spLocks noGrp="1"/>
          </p:cNvSpPr>
          <p:nvPr>
            <p:ph type="sldNum" sz="quarter" idx="10"/>
          </p:nvPr>
        </p:nvSpPr>
        <p:spPr/>
        <p:txBody>
          <a:bodyPr/>
          <a:lstStyle/>
          <a:p>
            <a:r>
              <a:rPr lang="en-GB"/>
              <a:t>Slide </a:t>
            </a:r>
            <a:fld id="{A7423406-D7A4-46EF-83DD-760666D0DF80}" type="slidenum">
              <a:rPr lang="en-GB" smtClean="0"/>
              <a:pPr/>
              <a:t>9</a:t>
            </a:fld>
            <a:endParaRPr lang="en-GB" dirty="0"/>
          </a:p>
        </p:txBody>
      </p:sp>
      <p:sp>
        <p:nvSpPr>
          <p:cNvPr id="5" name="TextBox 4">
            <a:extLst>
              <a:ext uri="{FF2B5EF4-FFF2-40B4-BE49-F238E27FC236}">
                <a16:creationId xmlns:a16="http://schemas.microsoft.com/office/drawing/2014/main" id="{6A092D26-866F-9036-9C2F-F2D421B4EF5D}"/>
              </a:ext>
            </a:extLst>
          </p:cNvPr>
          <p:cNvSpPr txBox="1"/>
          <p:nvPr/>
        </p:nvSpPr>
        <p:spPr>
          <a:xfrm>
            <a:off x="248179" y="953431"/>
            <a:ext cx="8647642" cy="3693319"/>
          </a:xfrm>
          <a:prstGeom prst="rect">
            <a:avLst/>
          </a:prstGeom>
          <a:noFill/>
        </p:spPr>
        <p:txBody>
          <a:bodyPr wrap="square">
            <a:spAutoFit/>
          </a:bodyPr>
          <a:lstStyle/>
          <a:p>
            <a:pPr marL="285750" indent="-285750">
              <a:buFont typeface="Arial" panose="020B0604020202020204" pitchFamily="34" charset="0"/>
              <a:buChar char="•"/>
            </a:pPr>
            <a:r>
              <a:rPr lang="en-GB" dirty="0"/>
              <a:t>Self - evaluation of Learning Outcomes Questionnaire (pre and post: 1 copy of each)	</a:t>
            </a:r>
          </a:p>
          <a:p>
            <a:pPr marL="285750" indent="-285750">
              <a:buFont typeface="Arial" panose="020B0604020202020204" pitchFamily="34" charset="0"/>
              <a:buChar char="•"/>
            </a:pPr>
            <a:r>
              <a:rPr lang="en-GB" dirty="0"/>
              <a:t>Peer supervision contract (plus commentary on commentary sheet)	</a:t>
            </a:r>
          </a:p>
          <a:p>
            <a:pPr marL="285750" indent="-285750">
              <a:buFont typeface="Arial" panose="020B0604020202020204" pitchFamily="34" charset="0"/>
              <a:buChar char="•"/>
            </a:pPr>
            <a:r>
              <a:rPr lang="en-GB" dirty="0"/>
              <a:t>Reflective Log, 1 page or up to 500 words on each of the following:  </a:t>
            </a:r>
          </a:p>
          <a:p>
            <a:pPr marL="1200150" lvl="2" indent="-285750">
              <a:buFont typeface="Arial" panose="020B0604020202020204" pitchFamily="34" charset="0"/>
              <a:buChar char="•"/>
            </a:pPr>
            <a:r>
              <a:rPr lang="en-GB" dirty="0"/>
              <a:t>An issue of difference and diversity</a:t>
            </a:r>
          </a:p>
          <a:p>
            <a:pPr marL="1200150" lvl="2" indent="-285750">
              <a:buFont typeface="Arial" panose="020B0604020202020204" pitchFamily="34" charset="0"/>
              <a:buChar char="•"/>
            </a:pPr>
            <a:r>
              <a:rPr lang="en-GB" dirty="0"/>
              <a:t>The relevance of a theoretical model of supervision</a:t>
            </a:r>
          </a:p>
          <a:p>
            <a:pPr marL="1200150" lvl="2" indent="-285750">
              <a:buFont typeface="Arial" panose="020B0604020202020204" pitchFamily="34" charset="0"/>
              <a:buChar char="•"/>
            </a:pPr>
            <a:r>
              <a:rPr lang="en-GB" dirty="0"/>
              <a:t>An ethical aspect of supervisory practice	</a:t>
            </a:r>
          </a:p>
          <a:p>
            <a:pPr marL="285750" indent="-285750">
              <a:buFont typeface="Arial" panose="020B0604020202020204" pitchFamily="34" charset="0"/>
              <a:buChar char="•"/>
            </a:pPr>
            <a:r>
              <a:rPr lang="en-GB" dirty="0"/>
              <a:t>Structured feedback from supervisee using supervisor questionnaire(s) (2xSRQ and/or 6xLASS) (plus commentary on commentary sheet)	</a:t>
            </a:r>
          </a:p>
          <a:p>
            <a:pPr marL="285750" indent="-285750">
              <a:buFont typeface="Arial" panose="020B0604020202020204" pitchFamily="34" charset="0"/>
              <a:buChar char="•"/>
            </a:pPr>
            <a:r>
              <a:rPr lang="en-GB" dirty="0"/>
              <a:t>Two feedback sheets from Supervisor and confirmation of a review of a recorded session on two separate occasions (after day 1 and after day 3) (plus commentary on commentary sheet)	</a:t>
            </a:r>
          </a:p>
          <a:p>
            <a:pPr marL="285750" indent="-285750">
              <a:buFont typeface="Arial" panose="020B0604020202020204" pitchFamily="34" charset="0"/>
              <a:buChar char="•"/>
            </a:pPr>
            <a:r>
              <a:rPr lang="en-GB" dirty="0"/>
              <a:t>Commentaries and Priorities for further development (separate sheet)	</a:t>
            </a:r>
          </a:p>
        </p:txBody>
      </p:sp>
    </p:spTree>
    <p:custDataLst>
      <p:tags r:id="rId1"/>
    </p:custDataLst>
    <p:extLst>
      <p:ext uri="{BB962C8B-B14F-4D97-AF65-F5344CB8AC3E}">
        <p14:creationId xmlns:p14="http://schemas.microsoft.com/office/powerpoint/2010/main" val="7008939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UOL ACCESSIBLE V0.2" val="8pZFBQhM"/>
  <p:tag name="ARTICULATE_SLIDE_THUMBNAIL_REFRESH" val="1"/>
  <p:tag name="ARTICULATE_PROJECT_OPEN" val="0"/>
  <p:tag name="ARTICULATE_SLIDE_COUNT" val="3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UoL Accessible v0.2">
  <a:themeElements>
    <a:clrScheme name="Leeds">
      <a:dk1>
        <a:srgbClr val="212529"/>
      </a:dk1>
      <a:lt1>
        <a:sysClr val="window" lastClr="FFFFFF"/>
      </a:lt1>
      <a:dk2>
        <a:srgbClr val="44546A"/>
      </a:dk2>
      <a:lt2>
        <a:srgbClr val="E7E6E6"/>
      </a:lt2>
      <a:accent1>
        <a:srgbClr val="C70000"/>
      </a:accent1>
      <a:accent2>
        <a:srgbClr val="0A0202"/>
      </a:accent2>
      <a:accent3>
        <a:srgbClr val="DEDEDE"/>
      </a:accent3>
      <a:accent4>
        <a:srgbClr val="E76F16"/>
      </a:accent4>
      <a:accent5>
        <a:srgbClr val="3A9018"/>
      </a:accent5>
      <a:accent6>
        <a:srgbClr val="1993BD"/>
      </a:accent6>
      <a:hlink>
        <a:srgbClr val="910000"/>
      </a:hlink>
      <a:folHlink>
        <a:srgbClr val="57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UoL Accessible v0.2" id="{7B91008A-295C-410B-802F-AF364C016383}" vid="{EE031E2C-6B34-475C-82F9-D9BC17FEBF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b877f72-445f-4751-8c64-2c1514ecb3e6">
      <Terms xmlns="http://schemas.microsoft.com/office/infopath/2007/PartnerControls"/>
    </lcf76f155ced4ddcb4097134ff3c332f>
    <TaxCatchAll xmlns="645f78e5-0c7e-4692-a4bf-b787913a6dc8" xsi:nil="true"/>
    <Date xmlns="2b877f72-445f-4751-8c64-2c1514ecb3e6" xsi:nil="true"/>
    <_Flow_SignoffStatus xmlns="2b877f72-445f-4751-8c64-2c1514ecb3e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C7ACD3774C9942BAFCFB2451E5D622" ma:contentTypeVersion="21" ma:contentTypeDescription="Create a new document." ma:contentTypeScope="" ma:versionID="a89fcbfb9d5510e85eae266a51f2bae7">
  <xsd:schema xmlns:xsd="http://www.w3.org/2001/XMLSchema" xmlns:xs="http://www.w3.org/2001/XMLSchema" xmlns:p="http://schemas.microsoft.com/office/2006/metadata/properties" xmlns:ns2="2b877f72-445f-4751-8c64-2c1514ecb3e6" xmlns:ns3="645f78e5-0c7e-4692-a4bf-b787913a6dc8" targetNamespace="http://schemas.microsoft.com/office/2006/metadata/properties" ma:root="true" ma:fieldsID="8dd04753b2d2c1efdb82b9ecad7b4372" ns2:_="" ns3:_="">
    <xsd:import namespace="2b877f72-445f-4751-8c64-2c1514ecb3e6"/>
    <xsd:import namespace="645f78e5-0c7e-4692-a4bf-b787913a6d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_Flow_SignoffStatus" minOccurs="0"/>
                <xsd:element ref="ns2:MediaServiceBillingMetadata"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877f72-445f-4751-8c64-2c1514ecb3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3a19cb6-1b10-4512-a12b-f76e45842a2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Flow_SignoffStatus" ma:index="26" nillable="true" ma:displayName="Sign-off status" ma:internalName="Sign_x002d_off_x0020_status">
      <xsd:simpleType>
        <xsd:restriction base="dms:Text"/>
      </xsd:simpleType>
    </xsd:element>
    <xsd:element name="MediaServiceBillingMetadata" ma:index="27" nillable="true" ma:displayName="MediaServiceBillingMetadata" ma:hidden="true" ma:internalName="MediaServiceBillingMetadata" ma:readOnly="true">
      <xsd:simpleType>
        <xsd:restriction base="dms:Note"/>
      </xsd:simpleType>
    </xsd:element>
    <xsd:element name="Date" ma:index="28"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645f78e5-0c7e-4692-a4bf-b787913a6dc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b1759d5-a00a-42f5-bdc2-29bec7abdb33}" ma:internalName="TaxCatchAll" ma:showField="CatchAllData" ma:web="645f78e5-0c7e-4692-a4bf-b787913a6d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DC5524-40AA-4143-9587-C5813162E5ED}">
  <ds:schemaRefs>
    <ds:schemaRef ds:uri="http://schemas.microsoft.com/sharepoint/v3/contenttype/forms"/>
  </ds:schemaRefs>
</ds:datastoreItem>
</file>

<file path=customXml/itemProps2.xml><?xml version="1.0" encoding="utf-8"?>
<ds:datastoreItem xmlns:ds="http://schemas.openxmlformats.org/officeDocument/2006/customXml" ds:itemID="{D0EF0384-0CD4-4A6C-9DED-86C5FB14C64A}">
  <ds:schemaRefs>
    <ds:schemaRef ds:uri="http://purl.org/dc/terms/"/>
    <ds:schemaRef ds:uri="http://schemas.openxmlformats.org/package/2006/metadata/core-properties"/>
    <ds:schemaRef ds:uri="http://schemas.microsoft.com/office/2006/documentManagement/types"/>
    <ds:schemaRef ds:uri="39ce6d06-5ff5-427c-87bf-82adae6f90bd"/>
    <ds:schemaRef ds:uri="http://purl.org/dc/elements/1.1/"/>
    <ds:schemaRef ds:uri="http://schemas.microsoft.com/office/2006/metadata/properties"/>
    <ds:schemaRef ds:uri="http://schemas.microsoft.com/office/infopath/2007/PartnerControls"/>
    <ds:schemaRef ds:uri="65f669aa-4b7c-437c-8f55-12caba3efe89"/>
    <ds:schemaRef ds:uri="http://www.w3.org/XML/1998/namespace"/>
    <ds:schemaRef ds:uri="http://purl.org/dc/dcmitype/"/>
    <ds:schemaRef ds:uri="2b877f72-445f-4751-8c64-2c1514ecb3e6"/>
    <ds:schemaRef ds:uri="645f78e5-0c7e-4692-a4bf-b787913a6dc8"/>
  </ds:schemaRefs>
</ds:datastoreItem>
</file>

<file path=customXml/itemProps3.xml><?xml version="1.0" encoding="utf-8"?>
<ds:datastoreItem xmlns:ds="http://schemas.openxmlformats.org/officeDocument/2006/customXml" ds:itemID="{69759F22-79E1-4861-A608-5C751F3067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877f72-445f-4751-8c64-2c1514ecb3e6"/>
    <ds:schemaRef ds:uri="645f78e5-0c7e-4692-a4bf-b787913a6d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19969</TotalTime>
  <Words>2192</Words>
  <Application>Microsoft Office PowerPoint</Application>
  <PresentationFormat>On-screen Show (16:9)</PresentationFormat>
  <Paragraphs>295</Paragraphs>
  <Slides>38</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Courier New</vt:lpstr>
      <vt:lpstr>Tahoma</vt:lpstr>
      <vt:lpstr>Times</vt:lpstr>
      <vt:lpstr>Times New Roman</vt:lpstr>
      <vt:lpstr>Wingdings</vt:lpstr>
      <vt:lpstr>UoL Accessible v0.2</vt:lpstr>
      <vt:lpstr>Clinical Psychology</vt:lpstr>
      <vt:lpstr>Introductions</vt:lpstr>
      <vt:lpstr>Housekeeping</vt:lpstr>
      <vt:lpstr>Timetable – Day 1</vt:lpstr>
      <vt:lpstr>Timetable – day 1 –continued</vt:lpstr>
      <vt:lpstr>Aims for the morning</vt:lpstr>
      <vt:lpstr>ISW key points</vt:lpstr>
      <vt:lpstr>Portfolio requirements - 2026</vt:lpstr>
      <vt:lpstr>Requirements</vt:lpstr>
      <vt:lpstr>Portfolio </vt:lpstr>
      <vt:lpstr>The Context of Supervision </vt:lpstr>
      <vt:lpstr>The context of supervision</vt:lpstr>
      <vt:lpstr>What have we learnt about supervision? </vt:lpstr>
      <vt:lpstr>How service users benefit?</vt:lpstr>
      <vt:lpstr>How does supervision contribute to professional capability?</vt:lpstr>
      <vt:lpstr>How does supervision impact on staff retention, wellbeing, and resilience?</vt:lpstr>
      <vt:lpstr>Problematic issues in supervision</vt:lpstr>
      <vt:lpstr>Good practice in supervision</vt:lpstr>
      <vt:lpstr>More recent work</vt:lpstr>
      <vt:lpstr>The National Context</vt:lpstr>
      <vt:lpstr>Supervision competences</vt:lpstr>
      <vt:lpstr>BPS Guidelines 2010</vt:lpstr>
      <vt:lpstr>BPS Guidelines (cont’d) </vt:lpstr>
      <vt:lpstr>Local Registers</vt:lpstr>
      <vt:lpstr>Team/organisational &amp; wider context</vt:lpstr>
      <vt:lpstr>Supervisor and supervisee</vt:lpstr>
      <vt:lpstr>Service user</vt:lpstr>
      <vt:lpstr>Your supervisory context</vt:lpstr>
      <vt:lpstr>Further reading (hypertext links)</vt:lpstr>
      <vt:lpstr>Peer Supervision</vt:lpstr>
      <vt:lpstr>Peer supervision for ISW</vt:lpstr>
      <vt:lpstr>Roles in peer supervision</vt:lpstr>
      <vt:lpstr>Levels of agreement and alliances Proctor and Inskipp (2001)</vt:lpstr>
      <vt:lpstr>The professional contract</vt:lpstr>
      <vt:lpstr>The Group Working Agreement</vt:lpstr>
      <vt:lpstr>Session agenda</vt:lpstr>
      <vt:lpstr>What happens within the session</vt:lpstr>
      <vt:lpstr>The task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accessible web content</dc:title>
  <dc:creator>Peter Wilson</dc:creator>
  <cp:lastModifiedBy>Clare Dowzer</cp:lastModifiedBy>
  <cp:revision>246</cp:revision>
  <dcterms:created xsi:type="dcterms:W3CDTF">2017-11-14T11:10:02Z</dcterms:created>
  <dcterms:modified xsi:type="dcterms:W3CDTF">2026-03-24T14:38:15Z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0x010100BCC7ACD3774C9942BAFCFB2451E5D622</vt:lpwstr>
  </property>
  <property fmtid="{D5CDD505-2E9C-101B-9397-08002B2CF9AE}" pid="3" name="ArticulateGUID">
    <vt:lpwstr>E104ACAB-C9DA-4B0F-8223-BD7127F4D2B0</vt:lpwstr>
  </property>
  <property fmtid="{D5CDD505-2E9C-101B-9397-08002B2CF9AE}" pid="4" name="ArticulatePath">
    <vt:lpwstr>DClin-PowerPoint-template</vt:lpwstr>
  </property>
</Properties>
</file>