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8.xml" ContentType="application/vnd.openxmlformats-officedocument.presentationml.notesSlide+xml"/>
  <Override PartName="/ppt/tags/tag16.xml" ContentType="application/vnd.openxmlformats-officedocument.presentationml.tags+xml"/>
  <Override PartName="/ppt/notesSlides/notesSlide9.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797" r:id="rId3"/>
    <p:sldId id="795" r:id="rId4"/>
    <p:sldId id="390" r:id="rId5"/>
    <p:sldId id="316" r:id="rId6"/>
    <p:sldId id="381" r:id="rId7"/>
    <p:sldId id="384" r:id="rId8"/>
    <p:sldId id="391" r:id="rId9"/>
    <p:sldId id="262" r:id="rId10"/>
    <p:sldId id="782" r:id="rId11"/>
    <p:sldId id="788" r:id="rId12"/>
    <p:sldId id="774" r:id="rId13"/>
    <p:sldId id="663" r:id="rId14"/>
    <p:sldId id="772" r:id="rId15"/>
    <p:sldId id="773" r:id="rId16"/>
    <p:sldId id="777" r:id="rId17"/>
    <p:sldId id="775" r:id="rId18"/>
    <p:sldId id="783" r:id="rId19"/>
    <p:sldId id="784" r:id="rId20"/>
    <p:sldId id="776" r:id="rId21"/>
    <p:sldId id="785" r:id="rId22"/>
    <p:sldId id="781" r:id="rId23"/>
    <p:sldId id="789" r:id="rId24"/>
    <p:sldId id="790" r:id="rId25"/>
    <p:sldId id="791" r:id="rId26"/>
    <p:sldId id="780" r:id="rId27"/>
    <p:sldId id="796" r:id="rId28"/>
    <p:sldId id="389" r:id="rId29"/>
  </p:sldIdLst>
  <p:sldSz cx="12192000" cy="6858000"/>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71184F1-7216-3857-025D-B818841EAFAB}" name="Rebecca Yeates" initials="RY" userId="S::hssry@leeds.ac.uk::f838cc07-29b0-4ecf-a886-1ca3350931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AFFFDB-2CA6-4CB4-8DF1-92AB5C113F64}" v="45" dt="2026-07-06T11:46:25.8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41" autoAdjust="0"/>
    <p:restoredTop sz="77456" autoAdjust="0"/>
  </p:normalViewPr>
  <p:slideViewPr>
    <p:cSldViewPr snapToGrid="0">
      <p:cViewPr varScale="1">
        <p:scale>
          <a:sx n="64" d="100"/>
          <a:sy n="64" d="100"/>
        </p:scale>
        <p:origin x="76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79053084648495"/>
          <c:y val="7.7956989247311925E-2"/>
          <c:w val="0.61406025824964161"/>
          <c:h val="0.70967741935483952"/>
        </c:manualLayout>
      </c:layout>
      <c:lineChart>
        <c:grouping val="standard"/>
        <c:varyColors val="0"/>
        <c:ser>
          <c:idx val="0"/>
          <c:order val="0"/>
          <c:tx>
            <c:strRef>
              <c:f>Sheet1!$B$1</c:f>
              <c:strCache>
                <c:ptCount val="1"/>
                <c:pt idx="0">
                  <c:v>Frequency of colitis attacks</c:v>
                </c:pt>
              </c:strCache>
            </c:strRef>
          </c:tx>
          <c:spPr>
            <a:ln w="22408">
              <a:solidFill>
                <a:srgbClr val="000000"/>
              </a:solidFill>
              <a:prstDash val="solid"/>
            </a:ln>
          </c:spPr>
          <c:marker>
            <c:symbol val="plus"/>
            <c:size val="6"/>
            <c:spPr>
              <a:solidFill>
                <a:srgbClr val="FF0000"/>
              </a:solidFill>
              <a:ln>
                <a:solidFill>
                  <a:srgbClr val="FF0000"/>
                </a:solidFill>
                <a:prstDash val="solid"/>
              </a:ln>
            </c:spPr>
          </c:marker>
          <c:cat>
            <c:numRef>
              <c:f>Sheet1!$A$2:$A$33</c:f>
              <c:numCache>
                <c:formatCode>General</c:formatCode>
                <c:ptCount val="32"/>
              </c:numCache>
            </c:numRef>
          </c:cat>
          <c:val>
            <c:numRef>
              <c:f>Sheet1!$B$2:$B$33</c:f>
              <c:numCache>
                <c:formatCode>General</c:formatCode>
                <c:ptCount val="32"/>
                <c:pt idx="0">
                  <c:v>7</c:v>
                </c:pt>
                <c:pt idx="1">
                  <c:v>7</c:v>
                </c:pt>
                <c:pt idx="2">
                  <c:v>7</c:v>
                </c:pt>
                <c:pt idx="3">
                  <c:v>7</c:v>
                </c:pt>
                <c:pt idx="4">
                  <c:v>4</c:v>
                </c:pt>
                <c:pt idx="5">
                  <c:v>3</c:v>
                </c:pt>
                <c:pt idx="6">
                  <c:v>3</c:v>
                </c:pt>
                <c:pt idx="7">
                  <c:v>2</c:v>
                </c:pt>
                <c:pt idx="8">
                  <c:v>2</c:v>
                </c:pt>
                <c:pt idx="9">
                  <c:v>1</c:v>
                </c:pt>
                <c:pt idx="10">
                  <c:v>1</c:v>
                </c:pt>
                <c:pt idx="11">
                  <c:v>1</c:v>
                </c:pt>
                <c:pt idx="12">
                  <c:v>1</c:v>
                </c:pt>
                <c:pt idx="13">
                  <c:v>1</c:v>
                </c:pt>
                <c:pt idx="14">
                  <c:v>0</c:v>
                </c:pt>
                <c:pt idx="15">
                  <c:v>0</c:v>
                </c:pt>
                <c:pt idx="16">
                  <c:v>0</c:v>
                </c:pt>
                <c:pt idx="17">
                  <c:v>0</c:v>
                </c:pt>
                <c:pt idx="18">
                  <c:v>0</c:v>
                </c:pt>
                <c:pt idx="19">
                  <c:v>0</c:v>
                </c:pt>
                <c:pt idx="20">
                  <c:v>0</c:v>
                </c:pt>
                <c:pt idx="21">
                  <c:v>0</c:v>
                </c:pt>
                <c:pt idx="22">
                  <c:v>3</c:v>
                </c:pt>
                <c:pt idx="23">
                  <c:v>0</c:v>
                </c:pt>
                <c:pt idx="24">
                  <c:v>0</c:v>
                </c:pt>
                <c:pt idx="25">
                  <c:v>0</c:v>
                </c:pt>
                <c:pt idx="26">
                  <c:v>0</c:v>
                </c:pt>
                <c:pt idx="27">
                  <c:v>0</c:v>
                </c:pt>
                <c:pt idx="31">
                  <c:v>0</c:v>
                </c:pt>
              </c:numCache>
            </c:numRef>
          </c:val>
          <c:smooth val="0"/>
          <c:extLst>
            <c:ext xmlns:c16="http://schemas.microsoft.com/office/drawing/2014/chart" uri="{C3380CC4-5D6E-409C-BE32-E72D297353CC}">
              <c16:uniqueId val="{00000000-6FE7-4A10-BED1-934571DDBF0A}"/>
            </c:ext>
          </c:extLst>
        </c:ser>
        <c:dLbls>
          <c:showLegendKey val="0"/>
          <c:showVal val="0"/>
          <c:showCatName val="0"/>
          <c:showSerName val="0"/>
          <c:showPercent val="0"/>
          <c:showBubbleSize val="0"/>
        </c:dLbls>
        <c:marker val="1"/>
        <c:smooth val="0"/>
        <c:axId val="342745128"/>
        <c:axId val="342737680"/>
      </c:lineChart>
      <c:catAx>
        <c:axId val="342745128"/>
        <c:scaling>
          <c:orientation val="minMax"/>
        </c:scaling>
        <c:delete val="0"/>
        <c:axPos val="b"/>
        <c:title>
          <c:tx>
            <c:rich>
              <a:bodyPr/>
              <a:lstStyle/>
              <a:p>
                <a:pPr algn="l">
                  <a:defRPr lang="en-GB" sz="1588" b="0" i="0" u="none" strike="noStrike" baseline="-25000">
                    <a:solidFill>
                      <a:schemeClr val="tx1"/>
                    </a:solidFill>
                    <a:latin typeface="Arial"/>
                    <a:ea typeface="Arial"/>
                    <a:cs typeface="Arial"/>
                  </a:defRPr>
                </a:pPr>
                <a:r>
                  <a:rPr lang="en-US" dirty="0"/>
                  <a:t>Baseline                               Treatment                                                                Follow up</a:t>
                </a:r>
              </a:p>
            </c:rich>
          </c:tx>
          <c:layout>
            <c:manualLayout>
              <c:xMode val="edge"/>
              <c:yMode val="edge"/>
              <c:x val="0.18802220269676595"/>
              <c:y val="0.79204137276507469"/>
            </c:manualLayout>
          </c:layout>
          <c:overlay val="0"/>
          <c:spPr>
            <a:noFill/>
            <a:ln w="22408">
              <a:noFill/>
            </a:ln>
          </c:spPr>
        </c:title>
        <c:numFmt formatCode="General" sourceLinked="1"/>
        <c:majorTickMark val="out"/>
        <c:minorTickMark val="none"/>
        <c:tickLblPos val="nextTo"/>
        <c:spPr>
          <a:ln w="33613">
            <a:solidFill>
              <a:schemeClr val="tx1"/>
            </a:solidFill>
            <a:prstDash val="solid"/>
          </a:ln>
        </c:spPr>
        <c:txPr>
          <a:bodyPr rot="0" vert="horz"/>
          <a:lstStyle/>
          <a:p>
            <a:pPr>
              <a:defRPr lang="en-GB" sz="1235" b="0" i="0" u="none" strike="noStrike" baseline="0">
                <a:solidFill>
                  <a:schemeClr val="tx1"/>
                </a:solidFill>
                <a:latin typeface="Arial"/>
                <a:ea typeface="Arial"/>
                <a:cs typeface="Arial"/>
              </a:defRPr>
            </a:pPr>
            <a:endParaRPr lang="en-US"/>
          </a:p>
        </c:txPr>
        <c:crossAx val="342737680"/>
        <c:crossesAt val="-1"/>
        <c:auto val="0"/>
        <c:lblAlgn val="ctr"/>
        <c:lblOffset val="100"/>
        <c:tickLblSkip val="1"/>
        <c:tickMarkSkip val="1"/>
        <c:noMultiLvlLbl val="0"/>
      </c:catAx>
      <c:valAx>
        <c:axId val="342737680"/>
        <c:scaling>
          <c:orientation val="minMax"/>
          <c:max val="8"/>
          <c:min val="0"/>
        </c:scaling>
        <c:delete val="0"/>
        <c:axPos val="l"/>
        <c:title>
          <c:tx>
            <c:rich>
              <a:bodyPr/>
              <a:lstStyle/>
              <a:p>
                <a:pPr>
                  <a:defRPr lang="en-GB" sz="1235" b="0" i="0" u="none" strike="noStrike" baseline="0">
                    <a:solidFill>
                      <a:schemeClr val="tx1"/>
                    </a:solidFill>
                    <a:latin typeface="Arial"/>
                    <a:ea typeface="Arial"/>
                    <a:cs typeface="Arial"/>
                  </a:defRPr>
                </a:pPr>
                <a:r>
                  <a:rPr lang="en-US"/>
                  <a:t>Frequency of colitis attacks</a:t>
                </a:r>
              </a:p>
            </c:rich>
          </c:tx>
          <c:layout>
            <c:manualLayout>
              <c:xMode val="edge"/>
              <c:yMode val="edge"/>
              <c:x val="8.3213773314203709E-2"/>
              <c:y val="0.11559139784946235"/>
            </c:manualLayout>
          </c:layout>
          <c:overlay val="0"/>
          <c:spPr>
            <a:noFill/>
            <a:ln w="22408">
              <a:noFill/>
            </a:ln>
          </c:spPr>
        </c:title>
        <c:numFmt formatCode="General" sourceLinked="1"/>
        <c:majorTickMark val="out"/>
        <c:minorTickMark val="none"/>
        <c:tickLblPos val="nextTo"/>
        <c:spPr>
          <a:ln w="33613">
            <a:solidFill>
              <a:schemeClr val="tx1"/>
            </a:solidFill>
            <a:prstDash val="solid"/>
          </a:ln>
        </c:spPr>
        <c:txPr>
          <a:bodyPr rot="0" vert="horz"/>
          <a:lstStyle/>
          <a:p>
            <a:pPr>
              <a:defRPr lang="en-GB" sz="1235" b="0" i="0" u="none" strike="noStrike" baseline="0">
                <a:solidFill>
                  <a:schemeClr val="tx1"/>
                </a:solidFill>
                <a:latin typeface="Arial"/>
                <a:ea typeface="Arial"/>
                <a:cs typeface="Arial"/>
              </a:defRPr>
            </a:pPr>
            <a:endParaRPr lang="en-US"/>
          </a:p>
        </c:txPr>
        <c:crossAx val="342745128"/>
        <c:crosses val="autoZero"/>
        <c:crossBetween val="midCat"/>
        <c:majorUnit val="2"/>
        <c:minorUnit val="0.2"/>
      </c:valAx>
      <c:spPr>
        <a:noFill/>
        <a:ln w="33613">
          <a:solidFill>
            <a:schemeClr val="tx1"/>
          </a:solidFill>
          <a:prstDash val="solid"/>
        </a:ln>
      </c:spPr>
    </c:plotArea>
    <c:plotVisOnly val="1"/>
    <c:dispBlanksAs val="gap"/>
    <c:showDLblsOverMax val="0"/>
  </c:chart>
  <c:spPr>
    <a:noFill/>
    <a:ln>
      <a:noFill/>
    </a:ln>
  </c:spPr>
  <c:txPr>
    <a:bodyPr/>
    <a:lstStyle/>
    <a:p>
      <a:pPr>
        <a:defRPr sz="1588" b="1" i="0" u="none" strike="noStrike" baseline="0">
          <a:solidFill>
            <a:schemeClr val="tx1"/>
          </a:solidFill>
          <a:latin typeface="Arial"/>
          <a:ea typeface="Arial"/>
          <a:cs typeface="Arial"/>
        </a:defRPr>
      </a:pPr>
      <a:endParaRPr lang="en-US"/>
    </a:p>
  </c:txPr>
  <c:externalData r:id="rId1">
    <c:autoUpdate val="0"/>
  </c:externalData>
  <c:userShapes r:id="rId2"/>
</c:chartSpace>
</file>

<file path=ppt/diagrams/_rels/data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accent4_4#1">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1">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B771E2-6384-408A-BFB0-A3C7A91D10BE}" type="doc">
      <dgm:prSet loTypeId="urn:microsoft.com/office/officeart/2005/8/layout/cycle5" loCatId="cycle" qsTypeId="urn:microsoft.com/office/officeart/2005/8/quickstyle/simple3#1" qsCatId="simple" csTypeId="urn:microsoft.com/office/officeart/2005/8/colors/accent4_4#1" csCatId="accent4" phldr="1"/>
      <dgm:spPr/>
      <dgm:t>
        <a:bodyPr/>
        <a:lstStyle/>
        <a:p>
          <a:endParaRPr lang="en-US"/>
        </a:p>
      </dgm:t>
    </dgm:pt>
    <dgm:pt modelId="{A84E6B63-A32B-4A9A-ABCF-BAC6CA9645F5}">
      <dgm:prSet phldrT="[Text]" custT="1"/>
      <dgm:spPr>
        <a:solidFill>
          <a:schemeClr val="bg1">
            <a:lumMod val="85000"/>
          </a:schemeClr>
        </a:solidFill>
      </dgm:spPr>
      <dgm:t>
        <a:bodyPr/>
        <a:lstStyle/>
        <a:p>
          <a:r>
            <a:rPr lang="en-GB" sz="1600" b="0" dirty="0">
              <a:solidFill>
                <a:schemeClr val="tx1"/>
              </a:solidFill>
              <a:latin typeface="Calibri" pitchFamily="34" charset="0"/>
            </a:rPr>
            <a:t>Select measures</a:t>
          </a:r>
          <a:endParaRPr lang="en-US" sz="1600" b="0" dirty="0">
            <a:solidFill>
              <a:schemeClr val="tx1"/>
            </a:solidFill>
            <a:latin typeface="Calibri" pitchFamily="34" charset="0"/>
          </a:endParaRPr>
        </a:p>
      </dgm:t>
      <dgm:extLst>
        <a:ext uri="{E40237B7-FDA0-4F09-8148-C483321AD2D9}">
          <dgm14:cNvPr xmlns:dgm14="http://schemas.microsoft.com/office/drawing/2010/diagram" id="0" name="" descr="select measures"/>
        </a:ext>
      </dgm:extLst>
    </dgm:pt>
    <dgm:pt modelId="{3E5AC565-AB88-4906-B3B9-522C92914979}" type="parTrans" cxnId="{2901E334-B0D5-4FEA-A4F6-0B45382A3DF5}">
      <dgm:prSet/>
      <dgm:spPr/>
      <dgm:t>
        <a:bodyPr/>
        <a:lstStyle/>
        <a:p>
          <a:endParaRPr lang="en-US"/>
        </a:p>
      </dgm:t>
    </dgm:pt>
    <dgm:pt modelId="{EB8BA2B2-9AC6-466A-B1F4-ABC23FA9EF28}" type="sibTrans" cxnId="{2901E334-B0D5-4FEA-A4F6-0B45382A3DF5}">
      <dgm:prSet/>
      <dgm:spPr/>
      <dgm:t>
        <a:bodyPr/>
        <a:lstStyle/>
        <a:p>
          <a:endParaRPr lang="en-US" sz="1600"/>
        </a:p>
      </dgm:t>
    </dgm:pt>
    <dgm:pt modelId="{FF2D2F30-BDDD-4D22-99F6-33C74419E2A2}">
      <dgm:prSet phldrT="[Text]" custT="1"/>
      <dgm:spPr>
        <a:solidFill>
          <a:schemeClr val="bg1">
            <a:lumMod val="85000"/>
          </a:schemeClr>
        </a:solidFill>
      </dgm:spPr>
      <dgm:t>
        <a:bodyPr/>
        <a:lstStyle/>
        <a:p>
          <a:r>
            <a:rPr lang="en-GB" sz="1600" b="0" dirty="0">
              <a:solidFill>
                <a:schemeClr val="tx1"/>
              </a:solidFill>
              <a:latin typeface="Calibri" pitchFamily="34" charset="0"/>
            </a:rPr>
            <a:t>Plan observations</a:t>
          </a:r>
          <a:endParaRPr lang="en-US" sz="1600" b="0" dirty="0">
            <a:solidFill>
              <a:schemeClr val="tx1"/>
            </a:solidFill>
            <a:latin typeface="Calibri" pitchFamily="34" charset="0"/>
          </a:endParaRPr>
        </a:p>
      </dgm:t>
      <dgm:extLst>
        <a:ext uri="{E40237B7-FDA0-4F09-8148-C483321AD2D9}">
          <dgm14:cNvPr xmlns:dgm14="http://schemas.microsoft.com/office/drawing/2010/diagram" id="0" name="" descr="plan observations"/>
        </a:ext>
      </dgm:extLst>
    </dgm:pt>
    <dgm:pt modelId="{8E355F4B-C7E7-4850-B64F-B014DCAEBFAF}" type="parTrans" cxnId="{DE4E9BE9-7827-4A66-823F-4C7F02716072}">
      <dgm:prSet/>
      <dgm:spPr/>
      <dgm:t>
        <a:bodyPr/>
        <a:lstStyle/>
        <a:p>
          <a:endParaRPr lang="en-US"/>
        </a:p>
      </dgm:t>
    </dgm:pt>
    <dgm:pt modelId="{5ECBAC21-AC16-49BA-9531-484FF3C950D3}" type="sibTrans" cxnId="{DE4E9BE9-7827-4A66-823F-4C7F02716072}">
      <dgm:prSet/>
      <dgm:spPr/>
      <dgm:t>
        <a:bodyPr/>
        <a:lstStyle/>
        <a:p>
          <a:endParaRPr lang="en-US" sz="1600"/>
        </a:p>
      </dgm:t>
    </dgm:pt>
    <dgm:pt modelId="{D51A75DD-5125-40BF-959B-3CEE1138A55C}">
      <dgm:prSet phldrT="[Text]" custT="1"/>
      <dgm:spPr>
        <a:solidFill>
          <a:schemeClr val="bg1">
            <a:lumMod val="85000"/>
          </a:schemeClr>
        </a:solidFill>
      </dgm:spPr>
      <dgm:t>
        <a:bodyPr/>
        <a:lstStyle/>
        <a:p>
          <a:r>
            <a:rPr lang="en-GB" sz="1600" b="0" dirty="0">
              <a:solidFill>
                <a:schemeClr val="tx1"/>
              </a:solidFill>
              <a:latin typeface="Calibri" pitchFamily="34" charset="0"/>
            </a:rPr>
            <a:t>Analyse data</a:t>
          </a:r>
          <a:endParaRPr lang="en-US" sz="1600" b="0" dirty="0">
            <a:solidFill>
              <a:schemeClr val="tx1"/>
            </a:solidFill>
            <a:latin typeface="Calibri" pitchFamily="34" charset="0"/>
          </a:endParaRPr>
        </a:p>
      </dgm:t>
      <dgm:extLst>
        <a:ext uri="{E40237B7-FDA0-4F09-8148-C483321AD2D9}">
          <dgm14:cNvPr xmlns:dgm14="http://schemas.microsoft.com/office/drawing/2010/diagram" id="0" name="" descr="analyse data"/>
        </a:ext>
      </dgm:extLst>
    </dgm:pt>
    <dgm:pt modelId="{0D1C6BAF-12D4-4217-BA80-F60D2F483ECA}" type="parTrans" cxnId="{246C9426-67E3-4834-9554-2B19A5F20A4E}">
      <dgm:prSet/>
      <dgm:spPr/>
      <dgm:t>
        <a:bodyPr/>
        <a:lstStyle/>
        <a:p>
          <a:endParaRPr lang="en-US"/>
        </a:p>
      </dgm:t>
    </dgm:pt>
    <dgm:pt modelId="{617F082A-7E96-4128-8E7F-22416DBD8D46}" type="sibTrans" cxnId="{246C9426-67E3-4834-9554-2B19A5F20A4E}">
      <dgm:prSet/>
      <dgm:spPr/>
      <dgm:t>
        <a:bodyPr/>
        <a:lstStyle/>
        <a:p>
          <a:endParaRPr lang="en-US" sz="1600"/>
        </a:p>
      </dgm:t>
    </dgm:pt>
    <dgm:pt modelId="{F04C5931-DEA4-4424-82A5-5BA550803BFF}">
      <dgm:prSet phldrT="[Text]" custT="1"/>
      <dgm:spPr>
        <a:solidFill>
          <a:schemeClr val="bg1">
            <a:lumMod val="85000"/>
          </a:schemeClr>
        </a:solidFill>
      </dgm:spPr>
      <dgm:t>
        <a:bodyPr/>
        <a:lstStyle/>
        <a:p>
          <a:r>
            <a:rPr lang="en-GB" sz="1600" b="0" dirty="0">
              <a:solidFill>
                <a:schemeClr val="tx1"/>
              </a:solidFill>
              <a:latin typeface="Calibri" pitchFamily="34" charset="0"/>
            </a:rPr>
            <a:t>Interpret </a:t>
          </a:r>
          <a:r>
            <a:rPr lang="en-GB" sz="1600" b="0">
              <a:solidFill>
                <a:schemeClr val="tx1"/>
              </a:solidFill>
              <a:latin typeface="Calibri" pitchFamily="34" charset="0"/>
            </a:rPr>
            <a:t>the analysis</a:t>
          </a:r>
          <a:endParaRPr lang="en-US" sz="1600" b="0" dirty="0">
            <a:solidFill>
              <a:schemeClr val="tx1"/>
            </a:solidFill>
            <a:latin typeface="Calibri" pitchFamily="34" charset="0"/>
          </a:endParaRPr>
        </a:p>
      </dgm:t>
      <dgm:extLst>
        <a:ext uri="{E40237B7-FDA0-4F09-8148-C483321AD2D9}">
          <dgm14:cNvPr xmlns:dgm14="http://schemas.microsoft.com/office/drawing/2010/diagram" id="0" name="" descr="interpret the analysis"/>
        </a:ext>
      </dgm:extLst>
    </dgm:pt>
    <dgm:pt modelId="{6ACDF6F8-B9AF-41AA-8861-FAC2EE57EB09}" type="parTrans" cxnId="{66D4C4A8-C813-4336-95B0-B06325C88B64}">
      <dgm:prSet/>
      <dgm:spPr/>
      <dgm:t>
        <a:bodyPr/>
        <a:lstStyle/>
        <a:p>
          <a:endParaRPr lang="en-US"/>
        </a:p>
      </dgm:t>
    </dgm:pt>
    <dgm:pt modelId="{0A3B7765-3456-4C6B-B585-CA7C6B48E338}" type="sibTrans" cxnId="{66D4C4A8-C813-4336-95B0-B06325C88B64}">
      <dgm:prSet/>
      <dgm:spPr/>
      <dgm:t>
        <a:bodyPr/>
        <a:lstStyle/>
        <a:p>
          <a:endParaRPr lang="en-US" sz="1600"/>
        </a:p>
      </dgm:t>
    </dgm:pt>
    <dgm:pt modelId="{7694C575-C0A6-4BA5-A058-B34502AB7399}">
      <dgm:prSet phldrT="[Text]" custT="1"/>
      <dgm:spPr>
        <a:solidFill>
          <a:schemeClr val="bg1">
            <a:lumMod val="85000"/>
          </a:schemeClr>
        </a:solidFill>
      </dgm:spPr>
      <dgm:t>
        <a:bodyPr/>
        <a:lstStyle/>
        <a:p>
          <a:r>
            <a:rPr lang="en-GB" sz="1600" b="0" dirty="0">
              <a:solidFill>
                <a:schemeClr val="tx1"/>
              </a:solidFill>
              <a:latin typeface="Calibri" pitchFamily="34" charset="0"/>
            </a:rPr>
            <a:t>Ask a question</a:t>
          </a:r>
          <a:endParaRPr lang="en-US" sz="1600" b="0" dirty="0">
            <a:solidFill>
              <a:schemeClr val="tx1"/>
            </a:solidFill>
            <a:latin typeface="Calibri" pitchFamily="34" charset="0"/>
          </a:endParaRPr>
        </a:p>
      </dgm:t>
      <dgm:extLst>
        <a:ext uri="{E40237B7-FDA0-4F09-8148-C483321AD2D9}">
          <dgm14:cNvPr xmlns:dgm14="http://schemas.microsoft.com/office/drawing/2010/diagram" id="0" name="" descr="Ask a question"/>
        </a:ext>
      </dgm:extLst>
    </dgm:pt>
    <dgm:pt modelId="{4A5C30E2-0FA6-4BD8-9E63-299DAA536B18}" type="parTrans" cxnId="{A9D7ACDF-5C81-4713-BC10-5E98B4F5393E}">
      <dgm:prSet/>
      <dgm:spPr/>
      <dgm:t>
        <a:bodyPr/>
        <a:lstStyle/>
        <a:p>
          <a:endParaRPr lang="en-US"/>
        </a:p>
      </dgm:t>
    </dgm:pt>
    <dgm:pt modelId="{BC2185E6-4056-4A9E-AF12-37130EB98AFC}" type="sibTrans" cxnId="{A9D7ACDF-5C81-4713-BC10-5E98B4F5393E}">
      <dgm:prSet/>
      <dgm:spPr/>
      <dgm:t>
        <a:bodyPr/>
        <a:lstStyle/>
        <a:p>
          <a:endParaRPr lang="en-US" sz="1600"/>
        </a:p>
      </dgm:t>
    </dgm:pt>
    <dgm:pt modelId="{9139C263-256D-489A-A4A7-34C4229DA114}" type="pres">
      <dgm:prSet presAssocID="{A2B771E2-6384-408A-BFB0-A3C7A91D10BE}" presName="cycle" presStyleCnt="0">
        <dgm:presLayoutVars>
          <dgm:dir/>
          <dgm:resizeHandles val="exact"/>
        </dgm:presLayoutVars>
      </dgm:prSet>
      <dgm:spPr/>
    </dgm:pt>
    <dgm:pt modelId="{734D5332-59A9-4DF3-9A8F-EBCB3C0895E9}" type="pres">
      <dgm:prSet presAssocID="{7694C575-C0A6-4BA5-A058-B34502AB7399}" presName="node" presStyleLbl="node1" presStyleIdx="0" presStyleCnt="5">
        <dgm:presLayoutVars>
          <dgm:bulletEnabled val="1"/>
        </dgm:presLayoutVars>
      </dgm:prSet>
      <dgm:spPr/>
    </dgm:pt>
    <dgm:pt modelId="{517ED093-D800-4B9C-86FF-6577F19211C2}" type="pres">
      <dgm:prSet presAssocID="{7694C575-C0A6-4BA5-A058-B34502AB7399}" presName="spNode" presStyleCnt="0"/>
      <dgm:spPr/>
    </dgm:pt>
    <dgm:pt modelId="{1451AF65-380F-40A6-ADF4-97C1029BBA7B}" type="pres">
      <dgm:prSet presAssocID="{BC2185E6-4056-4A9E-AF12-37130EB98AFC}" presName="sibTrans" presStyleLbl="sibTrans1D1" presStyleIdx="0" presStyleCnt="5"/>
      <dgm:spPr/>
    </dgm:pt>
    <dgm:pt modelId="{30C74101-740D-4976-ABA2-B826EAF5D972}" type="pres">
      <dgm:prSet presAssocID="{A84E6B63-A32B-4A9A-ABCF-BAC6CA9645F5}" presName="node" presStyleLbl="node1" presStyleIdx="1" presStyleCnt="5">
        <dgm:presLayoutVars>
          <dgm:bulletEnabled val="1"/>
        </dgm:presLayoutVars>
      </dgm:prSet>
      <dgm:spPr/>
    </dgm:pt>
    <dgm:pt modelId="{F1B05C5E-CCC1-48E3-ACF5-9CBF54D6D0E8}" type="pres">
      <dgm:prSet presAssocID="{A84E6B63-A32B-4A9A-ABCF-BAC6CA9645F5}" presName="spNode" presStyleCnt="0"/>
      <dgm:spPr/>
    </dgm:pt>
    <dgm:pt modelId="{BB16B0C2-CB80-4567-8BEA-EAEA43AEC3BB}" type="pres">
      <dgm:prSet presAssocID="{EB8BA2B2-9AC6-466A-B1F4-ABC23FA9EF28}" presName="sibTrans" presStyleLbl="sibTrans1D1" presStyleIdx="1" presStyleCnt="5"/>
      <dgm:spPr/>
    </dgm:pt>
    <dgm:pt modelId="{B657C6B9-76B7-4ED6-9B5F-2B0C02CCC100}" type="pres">
      <dgm:prSet presAssocID="{FF2D2F30-BDDD-4D22-99F6-33C74419E2A2}" presName="node" presStyleLbl="node1" presStyleIdx="2" presStyleCnt="5">
        <dgm:presLayoutVars>
          <dgm:bulletEnabled val="1"/>
        </dgm:presLayoutVars>
      </dgm:prSet>
      <dgm:spPr/>
    </dgm:pt>
    <dgm:pt modelId="{AA0483AF-3BA3-4585-9288-D20FCFAACC64}" type="pres">
      <dgm:prSet presAssocID="{FF2D2F30-BDDD-4D22-99F6-33C74419E2A2}" presName="spNode" presStyleCnt="0"/>
      <dgm:spPr/>
    </dgm:pt>
    <dgm:pt modelId="{62FC8868-8C79-4A31-830E-81E93380A394}" type="pres">
      <dgm:prSet presAssocID="{5ECBAC21-AC16-49BA-9531-484FF3C950D3}" presName="sibTrans" presStyleLbl="sibTrans1D1" presStyleIdx="2" presStyleCnt="5"/>
      <dgm:spPr/>
    </dgm:pt>
    <dgm:pt modelId="{BD2533B7-0D22-47C2-B210-3E44FF13E759}" type="pres">
      <dgm:prSet presAssocID="{D51A75DD-5125-40BF-959B-3CEE1138A55C}" presName="node" presStyleLbl="node1" presStyleIdx="3" presStyleCnt="5">
        <dgm:presLayoutVars>
          <dgm:bulletEnabled val="1"/>
        </dgm:presLayoutVars>
      </dgm:prSet>
      <dgm:spPr/>
    </dgm:pt>
    <dgm:pt modelId="{503E07DD-B201-4639-9C69-5F4241846DDD}" type="pres">
      <dgm:prSet presAssocID="{D51A75DD-5125-40BF-959B-3CEE1138A55C}" presName="spNode" presStyleCnt="0"/>
      <dgm:spPr/>
    </dgm:pt>
    <dgm:pt modelId="{4CA59905-DEDC-4DAC-ACB5-DBD7B4DFE977}" type="pres">
      <dgm:prSet presAssocID="{617F082A-7E96-4128-8E7F-22416DBD8D46}" presName="sibTrans" presStyleLbl="sibTrans1D1" presStyleIdx="3" presStyleCnt="5"/>
      <dgm:spPr/>
    </dgm:pt>
    <dgm:pt modelId="{5C828D46-8650-442F-902A-32738CACA2EC}" type="pres">
      <dgm:prSet presAssocID="{F04C5931-DEA4-4424-82A5-5BA550803BFF}" presName="node" presStyleLbl="node1" presStyleIdx="4" presStyleCnt="5">
        <dgm:presLayoutVars>
          <dgm:bulletEnabled val="1"/>
        </dgm:presLayoutVars>
      </dgm:prSet>
      <dgm:spPr/>
    </dgm:pt>
    <dgm:pt modelId="{B0A4B271-DAC3-40A2-9F21-0110109F0E0F}" type="pres">
      <dgm:prSet presAssocID="{F04C5931-DEA4-4424-82A5-5BA550803BFF}" presName="spNode" presStyleCnt="0"/>
      <dgm:spPr/>
    </dgm:pt>
    <dgm:pt modelId="{C12DD286-F2D7-43CD-92C7-962214D5AC92}" type="pres">
      <dgm:prSet presAssocID="{0A3B7765-3456-4C6B-B585-CA7C6B48E338}" presName="sibTrans" presStyleLbl="sibTrans1D1" presStyleIdx="4" presStyleCnt="5"/>
      <dgm:spPr/>
    </dgm:pt>
  </dgm:ptLst>
  <dgm:cxnLst>
    <dgm:cxn modelId="{46B58600-2043-49F5-A8AC-5CE3B03681EC}" type="presOf" srcId="{F04C5931-DEA4-4424-82A5-5BA550803BFF}" destId="{5C828D46-8650-442F-902A-32738CACA2EC}" srcOrd="0" destOrd="0" presId="urn:microsoft.com/office/officeart/2005/8/layout/cycle5"/>
    <dgm:cxn modelId="{246C9426-67E3-4834-9554-2B19A5F20A4E}" srcId="{A2B771E2-6384-408A-BFB0-A3C7A91D10BE}" destId="{D51A75DD-5125-40BF-959B-3CEE1138A55C}" srcOrd="3" destOrd="0" parTransId="{0D1C6BAF-12D4-4217-BA80-F60D2F483ECA}" sibTransId="{617F082A-7E96-4128-8E7F-22416DBD8D46}"/>
    <dgm:cxn modelId="{2CBB3927-C5B5-411C-87CB-0492BFDD10B7}" type="presOf" srcId="{617F082A-7E96-4128-8E7F-22416DBD8D46}" destId="{4CA59905-DEDC-4DAC-ACB5-DBD7B4DFE977}" srcOrd="0" destOrd="0" presId="urn:microsoft.com/office/officeart/2005/8/layout/cycle5"/>
    <dgm:cxn modelId="{2901E334-B0D5-4FEA-A4F6-0B45382A3DF5}" srcId="{A2B771E2-6384-408A-BFB0-A3C7A91D10BE}" destId="{A84E6B63-A32B-4A9A-ABCF-BAC6CA9645F5}" srcOrd="1" destOrd="0" parTransId="{3E5AC565-AB88-4906-B3B9-522C92914979}" sibTransId="{EB8BA2B2-9AC6-466A-B1F4-ABC23FA9EF28}"/>
    <dgm:cxn modelId="{B6C7DD36-5CAB-4F53-9395-65E2438A7406}" type="presOf" srcId="{A84E6B63-A32B-4A9A-ABCF-BAC6CA9645F5}" destId="{30C74101-740D-4976-ABA2-B826EAF5D972}" srcOrd="0" destOrd="0" presId="urn:microsoft.com/office/officeart/2005/8/layout/cycle5"/>
    <dgm:cxn modelId="{5EA19138-86EE-4B53-905F-A16151FDC3F4}" type="presOf" srcId="{7694C575-C0A6-4BA5-A058-B34502AB7399}" destId="{734D5332-59A9-4DF3-9A8F-EBCB3C0895E9}" srcOrd="0" destOrd="0" presId="urn:microsoft.com/office/officeart/2005/8/layout/cycle5"/>
    <dgm:cxn modelId="{8CF5015B-BC73-4DAF-BAA0-D02BFBFD2FC7}" type="presOf" srcId="{5ECBAC21-AC16-49BA-9531-484FF3C950D3}" destId="{62FC8868-8C79-4A31-830E-81E93380A394}" srcOrd="0" destOrd="0" presId="urn:microsoft.com/office/officeart/2005/8/layout/cycle5"/>
    <dgm:cxn modelId="{FEAC8169-95C6-44B6-9341-055F31EEA8D1}" type="presOf" srcId="{EB8BA2B2-9AC6-466A-B1F4-ABC23FA9EF28}" destId="{BB16B0C2-CB80-4567-8BEA-EAEA43AEC3BB}" srcOrd="0" destOrd="0" presId="urn:microsoft.com/office/officeart/2005/8/layout/cycle5"/>
    <dgm:cxn modelId="{EDC45085-9201-44BB-B1A8-B39E71B6DD78}" type="presOf" srcId="{A2B771E2-6384-408A-BFB0-A3C7A91D10BE}" destId="{9139C263-256D-489A-A4A7-34C4229DA114}" srcOrd="0" destOrd="0" presId="urn:microsoft.com/office/officeart/2005/8/layout/cycle5"/>
    <dgm:cxn modelId="{A9F43DA1-4CFB-4190-B243-6E776EC2E027}" type="presOf" srcId="{D51A75DD-5125-40BF-959B-3CEE1138A55C}" destId="{BD2533B7-0D22-47C2-B210-3E44FF13E759}" srcOrd="0" destOrd="0" presId="urn:microsoft.com/office/officeart/2005/8/layout/cycle5"/>
    <dgm:cxn modelId="{66D4C4A8-C813-4336-95B0-B06325C88B64}" srcId="{A2B771E2-6384-408A-BFB0-A3C7A91D10BE}" destId="{F04C5931-DEA4-4424-82A5-5BA550803BFF}" srcOrd="4" destOrd="0" parTransId="{6ACDF6F8-B9AF-41AA-8861-FAC2EE57EB09}" sibTransId="{0A3B7765-3456-4C6B-B585-CA7C6B48E338}"/>
    <dgm:cxn modelId="{816277CC-DC1F-4DDF-B1B6-9B9526A1B0D2}" type="presOf" srcId="{BC2185E6-4056-4A9E-AF12-37130EB98AFC}" destId="{1451AF65-380F-40A6-ADF4-97C1029BBA7B}" srcOrd="0" destOrd="0" presId="urn:microsoft.com/office/officeart/2005/8/layout/cycle5"/>
    <dgm:cxn modelId="{A6B80CCD-3B2E-42B9-9BF2-EF368DD1DFBE}" type="presOf" srcId="{FF2D2F30-BDDD-4D22-99F6-33C74419E2A2}" destId="{B657C6B9-76B7-4ED6-9B5F-2B0C02CCC100}" srcOrd="0" destOrd="0" presId="urn:microsoft.com/office/officeart/2005/8/layout/cycle5"/>
    <dgm:cxn modelId="{A9D7ACDF-5C81-4713-BC10-5E98B4F5393E}" srcId="{A2B771E2-6384-408A-BFB0-A3C7A91D10BE}" destId="{7694C575-C0A6-4BA5-A058-B34502AB7399}" srcOrd="0" destOrd="0" parTransId="{4A5C30E2-0FA6-4BD8-9E63-299DAA536B18}" sibTransId="{BC2185E6-4056-4A9E-AF12-37130EB98AFC}"/>
    <dgm:cxn modelId="{DE4E9BE9-7827-4A66-823F-4C7F02716072}" srcId="{A2B771E2-6384-408A-BFB0-A3C7A91D10BE}" destId="{FF2D2F30-BDDD-4D22-99F6-33C74419E2A2}" srcOrd="2" destOrd="0" parTransId="{8E355F4B-C7E7-4850-B64F-B014DCAEBFAF}" sibTransId="{5ECBAC21-AC16-49BA-9531-484FF3C950D3}"/>
    <dgm:cxn modelId="{04E8E9F3-45F9-4020-86BF-B7BF0F9902FA}" type="presOf" srcId="{0A3B7765-3456-4C6B-B585-CA7C6B48E338}" destId="{C12DD286-F2D7-43CD-92C7-962214D5AC92}" srcOrd="0" destOrd="0" presId="urn:microsoft.com/office/officeart/2005/8/layout/cycle5"/>
    <dgm:cxn modelId="{8A654D4B-5608-4534-B879-2DBEB5895FB8}" type="presParOf" srcId="{9139C263-256D-489A-A4A7-34C4229DA114}" destId="{734D5332-59A9-4DF3-9A8F-EBCB3C0895E9}" srcOrd="0" destOrd="0" presId="urn:microsoft.com/office/officeart/2005/8/layout/cycle5"/>
    <dgm:cxn modelId="{9C74BFB8-BB6B-4772-9E74-F224C29F35E5}" type="presParOf" srcId="{9139C263-256D-489A-A4A7-34C4229DA114}" destId="{517ED093-D800-4B9C-86FF-6577F19211C2}" srcOrd="1" destOrd="0" presId="urn:microsoft.com/office/officeart/2005/8/layout/cycle5"/>
    <dgm:cxn modelId="{B1574913-4AB0-468F-B31F-F680E42F0064}" type="presParOf" srcId="{9139C263-256D-489A-A4A7-34C4229DA114}" destId="{1451AF65-380F-40A6-ADF4-97C1029BBA7B}" srcOrd="2" destOrd="0" presId="urn:microsoft.com/office/officeart/2005/8/layout/cycle5"/>
    <dgm:cxn modelId="{487DB052-FA27-4470-BA07-DE1661019D4C}" type="presParOf" srcId="{9139C263-256D-489A-A4A7-34C4229DA114}" destId="{30C74101-740D-4976-ABA2-B826EAF5D972}" srcOrd="3" destOrd="0" presId="urn:microsoft.com/office/officeart/2005/8/layout/cycle5"/>
    <dgm:cxn modelId="{3C0DA407-9071-48B2-B67A-70CBCF3C844A}" type="presParOf" srcId="{9139C263-256D-489A-A4A7-34C4229DA114}" destId="{F1B05C5E-CCC1-48E3-ACF5-9CBF54D6D0E8}" srcOrd="4" destOrd="0" presId="urn:microsoft.com/office/officeart/2005/8/layout/cycle5"/>
    <dgm:cxn modelId="{1A88396D-A4D2-44AE-AE9E-D5C6288490C5}" type="presParOf" srcId="{9139C263-256D-489A-A4A7-34C4229DA114}" destId="{BB16B0C2-CB80-4567-8BEA-EAEA43AEC3BB}" srcOrd="5" destOrd="0" presId="urn:microsoft.com/office/officeart/2005/8/layout/cycle5"/>
    <dgm:cxn modelId="{9167EA82-8911-4AB1-91FF-5CA08779F4D8}" type="presParOf" srcId="{9139C263-256D-489A-A4A7-34C4229DA114}" destId="{B657C6B9-76B7-4ED6-9B5F-2B0C02CCC100}" srcOrd="6" destOrd="0" presId="urn:microsoft.com/office/officeart/2005/8/layout/cycle5"/>
    <dgm:cxn modelId="{D81A7D4C-C6DB-4AB8-917E-50FFA636D024}" type="presParOf" srcId="{9139C263-256D-489A-A4A7-34C4229DA114}" destId="{AA0483AF-3BA3-4585-9288-D20FCFAACC64}" srcOrd="7" destOrd="0" presId="urn:microsoft.com/office/officeart/2005/8/layout/cycle5"/>
    <dgm:cxn modelId="{E32E59CF-C3DB-43F7-A877-3C8922C26D6C}" type="presParOf" srcId="{9139C263-256D-489A-A4A7-34C4229DA114}" destId="{62FC8868-8C79-4A31-830E-81E93380A394}" srcOrd="8" destOrd="0" presId="urn:microsoft.com/office/officeart/2005/8/layout/cycle5"/>
    <dgm:cxn modelId="{C8E440CD-ADA0-4B46-A6D7-E6003BA7CB4B}" type="presParOf" srcId="{9139C263-256D-489A-A4A7-34C4229DA114}" destId="{BD2533B7-0D22-47C2-B210-3E44FF13E759}" srcOrd="9" destOrd="0" presId="urn:microsoft.com/office/officeart/2005/8/layout/cycle5"/>
    <dgm:cxn modelId="{17BA74FE-1FCC-440D-BAD1-223A9346D146}" type="presParOf" srcId="{9139C263-256D-489A-A4A7-34C4229DA114}" destId="{503E07DD-B201-4639-9C69-5F4241846DDD}" srcOrd="10" destOrd="0" presId="urn:microsoft.com/office/officeart/2005/8/layout/cycle5"/>
    <dgm:cxn modelId="{0FA370AF-FD24-4FD9-B771-E90F2A406084}" type="presParOf" srcId="{9139C263-256D-489A-A4A7-34C4229DA114}" destId="{4CA59905-DEDC-4DAC-ACB5-DBD7B4DFE977}" srcOrd="11" destOrd="0" presId="urn:microsoft.com/office/officeart/2005/8/layout/cycle5"/>
    <dgm:cxn modelId="{C21DE9D0-5E68-4A70-8C05-FE58DEFC0C0B}" type="presParOf" srcId="{9139C263-256D-489A-A4A7-34C4229DA114}" destId="{5C828D46-8650-442F-902A-32738CACA2EC}" srcOrd="12" destOrd="0" presId="urn:microsoft.com/office/officeart/2005/8/layout/cycle5"/>
    <dgm:cxn modelId="{B23703C0-8FE4-4D1E-A753-D2E394A1BCBF}" type="presParOf" srcId="{9139C263-256D-489A-A4A7-34C4229DA114}" destId="{B0A4B271-DAC3-40A2-9F21-0110109F0E0F}" srcOrd="13" destOrd="0" presId="urn:microsoft.com/office/officeart/2005/8/layout/cycle5"/>
    <dgm:cxn modelId="{B3A72D12-9FD1-47BC-9D54-437BCBA8F53C}" type="presParOf" srcId="{9139C263-256D-489A-A4A7-34C4229DA114}" destId="{C12DD286-F2D7-43CD-92C7-962214D5AC92}" srcOrd="14" destOrd="0" presId="urn:microsoft.com/office/officeart/2005/8/layout/cycle5"/>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49B971-4483-4BDC-8FD8-9BF57D0743C1}" type="doc">
      <dgm:prSet loTypeId="urn:microsoft.com/office/officeart/2018/2/layout/IconCircleList" loCatId="icon" qsTypeId="urn:microsoft.com/office/officeart/2005/8/quickstyle/simple1#1" qsCatId="simple" csTypeId="urn:microsoft.com/office/officeart/2005/8/colors/accent1_2#1" csCatId="accent1" phldr="1"/>
      <dgm:spPr/>
      <dgm:t>
        <a:bodyPr/>
        <a:lstStyle/>
        <a:p>
          <a:endParaRPr lang="en-US"/>
        </a:p>
      </dgm:t>
    </dgm:pt>
    <dgm:pt modelId="{37422076-32F9-4D4C-8D61-73F8D4C93F74}">
      <dgm:prSet/>
      <dgm:spPr/>
      <dgm:t>
        <a:bodyPr/>
        <a:lstStyle/>
        <a:p>
          <a:pPr>
            <a:lnSpc>
              <a:spcPct val="100000"/>
            </a:lnSpc>
          </a:pPr>
          <a:r>
            <a:rPr lang="en-GB"/>
            <a:t>Should build on the literature in the area</a:t>
          </a:r>
          <a:endParaRPr lang="en-US"/>
        </a:p>
      </dgm:t>
    </dgm:pt>
    <dgm:pt modelId="{DF8A06AA-BE0F-47CD-8832-63476AF2693D}" type="parTrans" cxnId="{91E4BE04-C6B4-44F9-825F-2DEBDF48AE86}">
      <dgm:prSet/>
      <dgm:spPr/>
      <dgm:t>
        <a:bodyPr/>
        <a:lstStyle/>
        <a:p>
          <a:endParaRPr lang="en-US"/>
        </a:p>
      </dgm:t>
    </dgm:pt>
    <dgm:pt modelId="{E6124D0B-109C-4F4C-B795-421F42B8D46B}" type="sibTrans" cxnId="{91E4BE04-C6B4-44F9-825F-2DEBDF48AE86}">
      <dgm:prSet/>
      <dgm:spPr/>
      <dgm:t>
        <a:bodyPr/>
        <a:lstStyle/>
        <a:p>
          <a:pPr>
            <a:lnSpc>
              <a:spcPct val="100000"/>
            </a:lnSpc>
          </a:pPr>
          <a:endParaRPr lang="en-US"/>
        </a:p>
      </dgm:t>
    </dgm:pt>
    <dgm:pt modelId="{138F1BE8-7CFC-4C96-BE29-A700CECC8DB8}">
      <dgm:prSet/>
      <dgm:spPr/>
      <dgm:t>
        <a:bodyPr/>
        <a:lstStyle/>
        <a:p>
          <a:pPr>
            <a:lnSpc>
              <a:spcPct val="100000"/>
            </a:lnSpc>
          </a:pPr>
          <a:r>
            <a:rPr lang="en-GB" dirty="0"/>
            <a:t>Useful for evaluating a unique approach where RCTs aren’t appropriate/possible</a:t>
          </a:r>
          <a:endParaRPr lang="en-US" dirty="0"/>
        </a:p>
      </dgm:t>
    </dgm:pt>
    <dgm:pt modelId="{5A8CDBAC-96D0-45A2-90F2-948A596D0AB6}" type="parTrans" cxnId="{B27DE4E7-AFB8-42BF-9AA9-C1C6C8F32275}">
      <dgm:prSet/>
      <dgm:spPr/>
      <dgm:t>
        <a:bodyPr/>
        <a:lstStyle/>
        <a:p>
          <a:endParaRPr lang="en-US"/>
        </a:p>
      </dgm:t>
    </dgm:pt>
    <dgm:pt modelId="{14248911-06F8-4EB2-930B-17FBEAEF7993}" type="sibTrans" cxnId="{B27DE4E7-AFB8-42BF-9AA9-C1C6C8F32275}">
      <dgm:prSet/>
      <dgm:spPr/>
      <dgm:t>
        <a:bodyPr/>
        <a:lstStyle/>
        <a:p>
          <a:pPr>
            <a:lnSpc>
              <a:spcPct val="100000"/>
            </a:lnSpc>
          </a:pPr>
          <a:endParaRPr lang="en-US"/>
        </a:p>
      </dgm:t>
    </dgm:pt>
    <dgm:pt modelId="{9139C8B5-2D0E-4C38-89E2-65A68CA5C125}">
      <dgm:prSet/>
      <dgm:spPr/>
      <dgm:t>
        <a:bodyPr/>
        <a:lstStyle/>
        <a:p>
          <a:pPr>
            <a:lnSpc>
              <a:spcPct val="100000"/>
            </a:lnSpc>
          </a:pPr>
          <a:r>
            <a:rPr lang="en-GB"/>
            <a:t>Useful for identifying specific mechanisms of change within therapeutic modalities</a:t>
          </a:r>
          <a:endParaRPr lang="en-US"/>
        </a:p>
      </dgm:t>
    </dgm:pt>
    <dgm:pt modelId="{F2B80E82-43DD-4301-860C-DF6556F253F7}" type="parTrans" cxnId="{4D1673E1-2327-49A9-A276-E9E7713EEA20}">
      <dgm:prSet/>
      <dgm:spPr/>
      <dgm:t>
        <a:bodyPr/>
        <a:lstStyle/>
        <a:p>
          <a:endParaRPr lang="en-US"/>
        </a:p>
      </dgm:t>
    </dgm:pt>
    <dgm:pt modelId="{C1308B61-5ED3-433F-BE1E-831836AE4C85}" type="sibTrans" cxnId="{4D1673E1-2327-49A9-A276-E9E7713EEA20}">
      <dgm:prSet/>
      <dgm:spPr/>
      <dgm:t>
        <a:bodyPr/>
        <a:lstStyle/>
        <a:p>
          <a:pPr>
            <a:lnSpc>
              <a:spcPct val="100000"/>
            </a:lnSpc>
          </a:pPr>
          <a:endParaRPr lang="en-US"/>
        </a:p>
      </dgm:t>
    </dgm:pt>
    <dgm:pt modelId="{AEDFF104-D2A8-4749-A7A1-50E7ED59CFE3}">
      <dgm:prSet/>
      <dgm:spPr/>
      <dgm:t>
        <a:bodyPr/>
        <a:lstStyle/>
        <a:p>
          <a:pPr>
            <a:lnSpc>
              <a:spcPct val="100000"/>
            </a:lnSpc>
          </a:pPr>
          <a:r>
            <a:rPr lang="en-GB"/>
            <a:t>Useful to identify improvements that are important to service and service user</a:t>
          </a:r>
          <a:endParaRPr lang="en-US"/>
        </a:p>
      </dgm:t>
    </dgm:pt>
    <dgm:pt modelId="{B84C7B2C-1764-426C-8A13-680E2C9D5CAF}" type="parTrans" cxnId="{727105AF-FADA-4B0E-8B8B-E9209FC58D56}">
      <dgm:prSet/>
      <dgm:spPr/>
      <dgm:t>
        <a:bodyPr/>
        <a:lstStyle/>
        <a:p>
          <a:endParaRPr lang="en-US"/>
        </a:p>
      </dgm:t>
    </dgm:pt>
    <dgm:pt modelId="{B220AF4F-6D73-4E28-BEBA-1A801CC4FE1F}" type="sibTrans" cxnId="{727105AF-FADA-4B0E-8B8B-E9209FC58D56}">
      <dgm:prSet/>
      <dgm:spPr/>
      <dgm:t>
        <a:bodyPr/>
        <a:lstStyle/>
        <a:p>
          <a:endParaRPr lang="en-US"/>
        </a:p>
      </dgm:t>
    </dgm:pt>
    <dgm:pt modelId="{3F9A587A-42C6-4395-AC65-DE2B9EF5B77C}" type="pres">
      <dgm:prSet presAssocID="{AF49B971-4483-4BDC-8FD8-9BF57D0743C1}" presName="root" presStyleCnt="0">
        <dgm:presLayoutVars>
          <dgm:dir/>
          <dgm:resizeHandles val="exact"/>
        </dgm:presLayoutVars>
      </dgm:prSet>
      <dgm:spPr/>
    </dgm:pt>
    <dgm:pt modelId="{3C5AD3CF-3857-4095-A40D-BB8E7917CC36}" type="pres">
      <dgm:prSet presAssocID="{AF49B971-4483-4BDC-8FD8-9BF57D0743C1}" presName="container" presStyleCnt="0">
        <dgm:presLayoutVars>
          <dgm:dir/>
          <dgm:resizeHandles val="exact"/>
        </dgm:presLayoutVars>
      </dgm:prSet>
      <dgm:spPr/>
    </dgm:pt>
    <dgm:pt modelId="{B03C47CB-61C0-413A-84A3-CE5F3AD7C2DA}" type="pres">
      <dgm:prSet presAssocID="{37422076-32F9-4D4C-8D61-73F8D4C93F74}" presName="compNode" presStyleCnt="0"/>
      <dgm:spPr/>
    </dgm:pt>
    <dgm:pt modelId="{DD9AF5A0-E95D-4829-A28D-A989178DB76A}" type="pres">
      <dgm:prSet presAssocID="{37422076-32F9-4D4C-8D61-73F8D4C93F74}" presName="iconBgRect" presStyleLbl="bgShp" presStyleIdx="0" presStyleCnt="4"/>
      <dgm:spPr/>
    </dgm:pt>
    <dgm:pt modelId="{C63BBA23-853D-4732-BC07-3EB563F242FE}" type="pres">
      <dgm:prSet presAssocID="{37422076-32F9-4D4C-8D61-73F8D4C93F74}"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ooks"/>
        </a:ext>
      </dgm:extLst>
    </dgm:pt>
    <dgm:pt modelId="{24CA5939-7581-43DA-B3A4-AFF5CD30F139}" type="pres">
      <dgm:prSet presAssocID="{37422076-32F9-4D4C-8D61-73F8D4C93F74}" presName="spaceRect" presStyleCnt="0"/>
      <dgm:spPr/>
    </dgm:pt>
    <dgm:pt modelId="{95B1832E-2B8B-43DC-B8EB-7534130AF246}" type="pres">
      <dgm:prSet presAssocID="{37422076-32F9-4D4C-8D61-73F8D4C93F74}" presName="textRect" presStyleLbl="revTx" presStyleIdx="0" presStyleCnt="4">
        <dgm:presLayoutVars>
          <dgm:chMax val="1"/>
          <dgm:chPref val="1"/>
        </dgm:presLayoutVars>
      </dgm:prSet>
      <dgm:spPr/>
    </dgm:pt>
    <dgm:pt modelId="{633AEB85-F750-4BB9-9C19-9C93F63B9133}" type="pres">
      <dgm:prSet presAssocID="{E6124D0B-109C-4F4C-B795-421F42B8D46B}" presName="sibTrans" presStyleLbl="sibTrans2D1" presStyleIdx="0" presStyleCnt="0"/>
      <dgm:spPr/>
    </dgm:pt>
    <dgm:pt modelId="{E5471DC3-B7A5-4437-A57F-D5021B0B99A6}" type="pres">
      <dgm:prSet presAssocID="{138F1BE8-7CFC-4C96-BE29-A700CECC8DB8}" presName="compNode" presStyleCnt="0"/>
      <dgm:spPr/>
    </dgm:pt>
    <dgm:pt modelId="{28BC58EB-1281-4815-B04B-84E6E3A5FD7D}" type="pres">
      <dgm:prSet presAssocID="{138F1BE8-7CFC-4C96-BE29-A700CECC8DB8}" presName="iconBgRect" presStyleLbl="bgShp" presStyleIdx="1" presStyleCnt="4"/>
      <dgm:spPr/>
    </dgm:pt>
    <dgm:pt modelId="{E4FCBF98-111C-4D56-AC41-DE8C3A07B947}" type="pres">
      <dgm:prSet presAssocID="{138F1BE8-7CFC-4C96-BE29-A700CECC8DB8}"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78A716E7-73DC-4AFC-A0A7-2EABD6114CBC}" type="pres">
      <dgm:prSet presAssocID="{138F1BE8-7CFC-4C96-BE29-A700CECC8DB8}" presName="spaceRect" presStyleCnt="0"/>
      <dgm:spPr/>
    </dgm:pt>
    <dgm:pt modelId="{C486CED9-12A5-4DE2-A1F3-1097A678AFCC}" type="pres">
      <dgm:prSet presAssocID="{138F1BE8-7CFC-4C96-BE29-A700CECC8DB8}" presName="textRect" presStyleLbl="revTx" presStyleIdx="1" presStyleCnt="4">
        <dgm:presLayoutVars>
          <dgm:chMax val="1"/>
          <dgm:chPref val="1"/>
        </dgm:presLayoutVars>
      </dgm:prSet>
      <dgm:spPr/>
    </dgm:pt>
    <dgm:pt modelId="{EC7F512D-F140-4588-A8AA-195A421E7638}" type="pres">
      <dgm:prSet presAssocID="{14248911-06F8-4EB2-930B-17FBEAEF7993}" presName="sibTrans" presStyleLbl="sibTrans2D1" presStyleIdx="0" presStyleCnt="0"/>
      <dgm:spPr/>
    </dgm:pt>
    <dgm:pt modelId="{2F6BF513-8197-4357-90CA-1D6517DB8AE1}" type="pres">
      <dgm:prSet presAssocID="{9139C8B5-2D0E-4C38-89E2-65A68CA5C125}" presName="compNode" presStyleCnt="0"/>
      <dgm:spPr/>
    </dgm:pt>
    <dgm:pt modelId="{087BD250-35A3-4694-B4A4-C0F5CA890261}" type="pres">
      <dgm:prSet presAssocID="{9139C8B5-2D0E-4C38-89E2-65A68CA5C125}" presName="iconBgRect" presStyleLbl="bgShp" presStyleIdx="2" presStyleCnt="4"/>
      <dgm:spPr/>
    </dgm:pt>
    <dgm:pt modelId="{58A8A1F4-1367-4BAF-BED6-7E37DA1FEA42}" type="pres">
      <dgm:prSet presAssocID="{9139C8B5-2D0E-4C38-89E2-65A68CA5C125}"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Medicine"/>
        </a:ext>
      </dgm:extLst>
    </dgm:pt>
    <dgm:pt modelId="{54A90A8D-7037-4200-94A6-437FE3FCFD54}" type="pres">
      <dgm:prSet presAssocID="{9139C8B5-2D0E-4C38-89E2-65A68CA5C125}" presName="spaceRect" presStyleCnt="0"/>
      <dgm:spPr/>
    </dgm:pt>
    <dgm:pt modelId="{027EA633-1AA7-4C4B-B81E-F295E98CB99F}" type="pres">
      <dgm:prSet presAssocID="{9139C8B5-2D0E-4C38-89E2-65A68CA5C125}" presName="textRect" presStyleLbl="revTx" presStyleIdx="2" presStyleCnt="4">
        <dgm:presLayoutVars>
          <dgm:chMax val="1"/>
          <dgm:chPref val="1"/>
        </dgm:presLayoutVars>
      </dgm:prSet>
      <dgm:spPr/>
    </dgm:pt>
    <dgm:pt modelId="{D83ED2ED-0F46-4BEF-B1AA-7AA3592F5153}" type="pres">
      <dgm:prSet presAssocID="{C1308B61-5ED3-433F-BE1E-831836AE4C85}" presName="sibTrans" presStyleLbl="sibTrans2D1" presStyleIdx="0" presStyleCnt="0"/>
      <dgm:spPr/>
    </dgm:pt>
    <dgm:pt modelId="{C412D8F6-07B8-412F-90AA-1974EEA52ED4}" type="pres">
      <dgm:prSet presAssocID="{AEDFF104-D2A8-4749-A7A1-50E7ED59CFE3}" presName="compNode" presStyleCnt="0"/>
      <dgm:spPr/>
    </dgm:pt>
    <dgm:pt modelId="{B76033A0-00E0-40FB-BFE2-ED67C8A54404}" type="pres">
      <dgm:prSet presAssocID="{AEDFF104-D2A8-4749-A7A1-50E7ED59CFE3}" presName="iconBgRect" presStyleLbl="bgShp" presStyleIdx="3" presStyleCnt="4"/>
      <dgm:spPr/>
    </dgm:pt>
    <dgm:pt modelId="{895BEC39-E3D3-4775-925C-6B5589958BA1}" type="pres">
      <dgm:prSet presAssocID="{AEDFF104-D2A8-4749-A7A1-50E7ED59CFE3}"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2FDF33E8-82E2-4B69-B1AF-15C87E58C530}" type="pres">
      <dgm:prSet presAssocID="{AEDFF104-D2A8-4749-A7A1-50E7ED59CFE3}" presName="spaceRect" presStyleCnt="0"/>
      <dgm:spPr/>
    </dgm:pt>
    <dgm:pt modelId="{6A845E29-3E96-46E3-B858-6D0FC71E1C2E}" type="pres">
      <dgm:prSet presAssocID="{AEDFF104-D2A8-4749-A7A1-50E7ED59CFE3}" presName="textRect" presStyleLbl="revTx" presStyleIdx="3" presStyleCnt="4">
        <dgm:presLayoutVars>
          <dgm:chMax val="1"/>
          <dgm:chPref val="1"/>
        </dgm:presLayoutVars>
      </dgm:prSet>
      <dgm:spPr/>
    </dgm:pt>
  </dgm:ptLst>
  <dgm:cxnLst>
    <dgm:cxn modelId="{91E4BE04-C6B4-44F9-825F-2DEBDF48AE86}" srcId="{AF49B971-4483-4BDC-8FD8-9BF57D0743C1}" destId="{37422076-32F9-4D4C-8D61-73F8D4C93F74}" srcOrd="0" destOrd="0" parTransId="{DF8A06AA-BE0F-47CD-8832-63476AF2693D}" sibTransId="{E6124D0B-109C-4F4C-B795-421F42B8D46B}"/>
    <dgm:cxn modelId="{DBAB0808-D9C0-4A17-BBF3-30451FA69825}" type="presOf" srcId="{138F1BE8-7CFC-4C96-BE29-A700CECC8DB8}" destId="{C486CED9-12A5-4DE2-A1F3-1097A678AFCC}" srcOrd="0" destOrd="0" presId="urn:microsoft.com/office/officeart/2018/2/layout/IconCircleList"/>
    <dgm:cxn modelId="{F418E329-9EAD-46D8-8808-7129E6E4936E}" type="presOf" srcId="{14248911-06F8-4EB2-930B-17FBEAEF7993}" destId="{EC7F512D-F140-4588-A8AA-195A421E7638}" srcOrd="0" destOrd="0" presId="urn:microsoft.com/office/officeart/2018/2/layout/IconCircleList"/>
    <dgm:cxn modelId="{C8955A2F-6E13-4172-8512-B9D750A751B2}" type="presOf" srcId="{37422076-32F9-4D4C-8D61-73F8D4C93F74}" destId="{95B1832E-2B8B-43DC-B8EB-7534130AF246}" srcOrd="0" destOrd="0" presId="urn:microsoft.com/office/officeart/2018/2/layout/IconCircleList"/>
    <dgm:cxn modelId="{543F6A63-FEFD-46DA-8B14-88A1DB705E5A}" type="presOf" srcId="{AF49B971-4483-4BDC-8FD8-9BF57D0743C1}" destId="{3F9A587A-42C6-4395-AC65-DE2B9EF5B77C}" srcOrd="0" destOrd="0" presId="urn:microsoft.com/office/officeart/2018/2/layout/IconCircleList"/>
    <dgm:cxn modelId="{FBA8A844-4A5D-475A-94BA-CDFE3BF79CB4}" type="presOf" srcId="{AEDFF104-D2A8-4749-A7A1-50E7ED59CFE3}" destId="{6A845E29-3E96-46E3-B858-6D0FC71E1C2E}" srcOrd="0" destOrd="0" presId="urn:microsoft.com/office/officeart/2018/2/layout/IconCircleList"/>
    <dgm:cxn modelId="{4B3DFB49-B152-4044-9017-72AEFD4C5E86}" type="presOf" srcId="{C1308B61-5ED3-433F-BE1E-831836AE4C85}" destId="{D83ED2ED-0F46-4BEF-B1AA-7AA3592F5153}" srcOrd="0" destOrd="0" presId="urn:microsoft.com/office/officeart/2018/2/layout/IconCircleList"/>
    <dgm:cxn modelId="{34DE197E-505A-4FAD-8527-1EBE8B769104}" type="presOf" srcId="{E6124D0B-109C-4F4C-B795-421F42B8D46B}" destId="{633AEB85-F750-4BB9-9C19-9C93F63B9133}" srcOrd="0" destOrd="0" presId="urn:microsoft.com/office/officeart/2018/2/layout/IconCircleList"/>
    <dgm:cxn modelId="{8A928C8A-1BBE-4F81-B547-8BC626ADFE5A}" type="presOf" srcId="{9139C8B5-2D0E-4C38-89E2-65A68CA5C125}" destId="{027EA633-1AA7-4C4B-B81E-F295E98CB99F}" srcOrd="0" destOrd="0" presId="urn:microsoft.com/office/officeart/2018/2/layout/IconCircleList"/>
    <dgm:cxn modelId="{727105AF-FADA-4B0E-8B8B-E9209FC58D56}" srcId="{AF49B971-4483-4BDC-8FD8-9BF57D0743C1}" destId="{AEDFF104-D2A8-4749-A7A1-50E7ED59CFE3}" srcOrd="3" destOrd="0" parTransId="{B84C7B2C-1764-426C-8A13-680E2C9D5CAF}" sibTransId="{B220AF4F-6D73-4E28-BEBA-1A801CC4FE1F}"/>
    <dgm:cxn modelId="{4D1673E1-2327-49A9-A276-E9E7713EEA20}" srcId="{AF49B971-4483-4BDC-8FD8-9BF57D0743C1}" destId="{9139C8B5-2D0E-4C38-89E2-65A68CA5C125}" srcOrd="2" destOrd="0" parTransId="{F2B80E82-43DD-4301-860C-DF6556F253F7}" sibTransId="{C1308B61-5ED3-433F-BE1E-831836AE4C85}"/>
    <dgm:cxn modelId="{B27DE4E7-AFB8-42BF-9AA9-C1C6C8F32275}" srcId="{AF49B971-4483-4BDC-8FD8-9BF57D0743C1}" destId="{138F1BE8-7CFC-4C96-BE29-A700CECC8DB8}" srcOrd="1" destOrd="0" parTransId="{5A8CDBAC-96D0-45A2-90F2-948A596D0AB6}" sibTransId="{14248911-06F8-4EB2-930B-17FBEAEF7993}"/>
    <dgm:cxn modelId="{95B1D510-D56A-4CF8-846A-72FC9C91DF71}" type="presParOf" srcId="{3F9A587A-42C6-4395-AC65-DE2B9EF5B77C}" destId="{3C5AD3CF-3857-4095-A40D-BB8E7917CC36}" srcOrd="0" destOrd="0" presId="urn:microsoft.com/office/officeart/2018/2/layout/IconCircleList"/>
    <dgm:cxn modelId="{4B16CD89-82EA-4F07-9AAB-FB91467A3E88}" type="presParOf" srcId="{3C5AD3CF-3857-4095-A40D-BB8E7917CC36}" destId="{B03C47CB-61C0-413A-84A3-CE5F3AD7C2DA}" srcOrd="0" destOrd="0" presId="urn:microsoft.com/office/officeart/2018/2/layout/IconCircleList"/>
    <dgm:cxn modelId="{7A50E813-D094-459D-AB09-D4C36524ED9C}" type="presParOf" srcId="{B03C47CB-61C0-413A-84A3-CE5F3AD7C2DA}" destId="{DD9AF5A0-E95D-4829-A28D-A989178DB76A}" srcOrd="0" destOrd="0" presId="urn:microsoft.com/office/officeart/2018/2/layout/IconCircleList"/>
    <dgm:cxn modelId="{CE4DF78D-E21F-4793-AFAA-9B22EB469422}" type="presParOf" srcId="{B03C47CB-61C0-413A-84A3-CE5F3AD7C2DA}" destId="{C63BBA23-853D-4732-BC07-3EB563F242FE}" srcOrd="1" destOrd="0" presId="urn:microsoft.com/office/officeart/2018/2/layout/IconCircleList"/>
    <dgm:cxn modelId="{EA5FC307-76FD-4A51-8A12-F7A63232EE6F}" type="presParOf" srcId="{B03C47CB-61C0-413A-84A3-CE5F3AD7C2DA}" destId="{24CA5939-7581-43DA-B3A4-AFF5CD30F139}" srcOrd="2" destOrd="0" presId="urn:microsoft.com/office/officeart/2018/2/layout/IconCircleList"/>
    <dgm:cxn modelId="{993D0D7D-A44F-4D60-B5DC-2284A7938C69}" type="presParOf" srcId="{B03C47CB-61C0-413A-84A3-CE5F3AD7C2DA}" destId="{95B1832E-2B8B-43DC-B8EB-7534130AF246}" srcOrd="3" destOrd="0" presId="urn:microsoft.com/office/officeart/2018/2/layout/IconCircleList"/>
    <dgm:cxn modelId="{ADA6E106-930D-41D0-9C2B-5BE00B2C4B3B}" type="presParOf" srcId="{3C5AD3CF-3857-4095-A40D-BB8E7917CC36}" destId="{633AEB85-F750-4BB9-9C19-9C93F63B9133}" srcOrd="1" destOrd="0" presId="urn:microsoft.com/office/officeart/2018/2/layout/IconCircleList"/>
    <dgm:cxn modelId="{8523E304-9D0F-4B6D-ADEE-3BDADCB3DF3D}" type="presParOf" srcId="{3C5AD3CF-3857-4095-A40D-BB8E7917CC36}" destId="{E5471DC3-B7A5-4437-A57F-D5021B0B99A6}" srcOrd="2" destOrd="0" presId="urn:microsoft.com/office/officeart/2018/2/layout/IconCircleList"/>
    <dgm:cxn modelId="{8E767889-B91B-440D-B56F-64D70D7C7729}" type="presParOf" srcId="{E5471DC3-B7A5-4437-A57F-D5021B0B99A6}" destId="{28BC58EB-1281-4815-B04B-84E6E3A5FD7D}" srcOrd="0" destOrd="0" presId="urn:microsoft.com/office/officeart/2018/2/layout/IconCircleList"/>
    <dgm:cxn modelId="{8B570026-24F3-410F-BE7F-7E391A1BDB2D}" type="presParOf" srcId="{E5471DC3-B7A5-4437-A57F-D5021B0B99A6}" destId="{E4FCBF98-111C-4D56-AC41-DE8C3A07B947}" srcOrd="1" destOrd="0" presId="urn:microsoft.com/office/officeart/2018/2/layout/IconCircleList"/>
    <dgm:cxn modelId="{9004EB51-D913-4DF5-B58B-9A988090C936}" type="presParOf" srcId="{E5471DC3-B7A5-4437-A57F-D5021B0B99A6}" destId="{78A716E7-73DC-4AFC-A0A7-2EABD6114CBC}" srcOrd="2" destOrd="0" presId="urn:microsoft.com/office/officeart/2018/2/layout/IconCircleList"/>
    <dgm:cxn modelId="{1DE7EA71-4C19-4629-AE85-3F3AED4432B7}" type="presParOf" srcId="{E5471DC3-B7A5-4437-A57F-D5021B0B99A6}" destId="{C486CED9-12A5-4DE2-A1F3-1097A678AFCC}" srcOrd="3" destOrd="0" presId="urn:microsoft.com/office/officeart/2018/2/layout/IconCircleList"/>
    <dgm:cxn modelId="{1CE7E00A-043B-4B77-BD28-F60DB99F7DCC}" type="presParOf" srcId="{3C5AD3CF-3857-4095-A40D-BB8E7917CC36}" destId="{EC7F512D-F140-4588-A8AA-195A421E7638}" srcOrd="3" destOrd="0" presId="urn:microsoft.com/office/officeart/2018/2/layout/IconCircleList"/>
    <dgm:cxn modelId="{028EC543-5935-4A37-B632-32B6C9780D2E}" type="presParOf" srcId="{3C5AD3CF-3857-4095-A40D-BB8E7917CC36}" destId="{2F6BF513-8197-4357-90CA-1D6517DB8AE1}" srcOrd="4" destOrd="0" presId="urn:microsoft.com/office/officeart/2018/2/layout/IconCircleList"/>
    <dgm:cxn modelId="{A9B62F39-00FF-4188-A23B-BEEA81E4DDE8}" type="presParOf" srcId="{2F6BF513-8197-4357-90CA-1D6517DB8AE1}" destId="{087BD250-35A3-4694-B4A4-C0F5CA890261}" srcOrd="0" destOrd="0" presId="urn:microsoft.com/office/officeart/2018/2/layout/IconCircleList"/>
    <dgm:cxn modelId="{2F0EC1B5-2410-42FE-A449-359A9F3EC483}" type="presParOf" srcId="{2F6BF513-8197-4357-90CA-1D6517DB8AE1}" destId="{58A8A1F4-1367-4BAF-BED6-7E37DA1FEA42}" srcOrd="1" destOrd="0" presId="urn:microsoft.com/office/officeart/2018/2/layout/IconCircleList"/>
    <dgm:cxn modelId="{67227500-447C-47F1-825A-7C5D13D17184}" type="presParOf" srcId="{2F6BF513-8197-4357-90CA-1D6517DB8AE1}" destId="{54A90A8D-7037-4200-94A6-437FE3FCFD54}" srcOrd="2" destOrd="0" presId="urn:microsoft.com/office/officeart/2018/2/layout/IconCircleList"/>
    <dgm:cxn modelId="{AB8D4836-7C81-4218-B4AE-4E139812E91D}" type="presParOf" srcId="{2F6BF513-8197-4357-90CA-1D6517DB8AE1}" destId="{027EA633-1AA7-4C4B-B81E-F295E98CB99F}" srcOrd="3" destOrd="0" presId="urn:microsoft.com/office/officeart/2018/2/layout/IconCircleList"/>
    <dgm:cxn modelId="{5ECAE024-C9AC-42B5-ACD4-453653FBCDB4}" type="presParOf" srcId="{3C5AD3CF-3857-4095-A40D-BB8E7917CC36}" destId="{D83ED2ED-0F46-4BEF-B1AA-7AA3592F5153}" srcOrd="5" destOrd="0" presId="urn:microsoft.com/office/officeart/2018/2/layout/IconCircleList"/>
    <dgm:cxn modelId="{D253E8C4-1D20-427B-B689-B1A387F1C953}" type="presParOf" srcId="{3C5AD3CF-3857-4095-A40D-BB8E7917CC36}" destId="{C412D8F6-07B8-412F-90AA-1974EEA52ED4}" srcOrd="6" destOrd="0" presId="urn:microsoft.com/office/officeart/2018/2/layout/IconCircleList"/>
    <dgm:cxn modelId="{5390BA26-6875-4197-8E4B-4740B78A6B30}" type="presParOf" srcId="{C412D8F6-07B8-412F-90AA-1974EEA52ED4}" destId="{B76033A0-00E0-40FB-BFE2-ED67C8A54404}" srcOrd="0" destOrd="0" presId="urn:microsoft.com/office/officeart/2018/2/layout/IconCircleList"/>
    <dgm:cxn modelId="{FDD9F48E-E047-4E13-8FD5-60EF8EB43A27}" type="presParOf" srcId="{C412D8F6-07B8-412F-90AA-1974EEA52ED4}" destId="{895BEC39-E3D3-4775-925C-6B5589958BA1}" srcOrd="1" destOrd="0" presId="urn:microsoft.com/office/officeart/2018/2/layout/IconCircleList"/>
    <dgm:cxn modelId="{F4D27CBE-AB7B-49AE-BE82-396A959C09B9}" type="presParOf" srcId="{C412D8F6-07B8-412F-90AA-1974EEA52ED4}" destId="{2FDF33E8-82E2-4B69-B1AF-15C87E58C530}" srcOrd="2" destOrd="0" presId="urn:microsoft.com/office/officeart/2018/2/layout/IconCircleList"/>
    <dgm:cxn modelId="{BC1FDF93-328C-41E0-9EDB-E76445C94CD6}" type="presParOf" srcId="{C412D8F6-07B8-412F-90AA-1974EEA52ED4}" destId="{6A845E29-3E96-46E3-B858-6D0FC71E1C2E}"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2C2920-6BB4-4C48-82B3-596D004E9333}" type="doc">
      <dgm:prSet loTypeId="urn:microsoft.com/office/officeart/2018/5/layout/IconCircleLabelList" loCatId="icon" qsTypeId="urn:microsoft.com/office/officeart/2005/8/quickstyle/simple1#2" qsCatId="simple" csTypeId="urn:microsoft.com/office/officeart/2005/8/colors/accent5_2#1" csCatId="accent5" phldr="1"/>
      <dgm:spPr/>
      <dgm:t>
        <a:bodyPr/>
        <a:lstStyle/>
        <a:p>
          <a:endParaRPr lang="en-US"/>
        </a:p>
      </dgm:t>
    </dgm:pt>
    <dgm:pt modelId="{8E0989B1-8FB5-4DFD-B5AB-1D79C2D3FAD3}">
      <dgm:prSet custT="1"/>
      <dgm:spPr/>
      <dgm:t>
        <a:bodyPr/>
        <a:lstStyle/>
        <a:p>
          <a:pPr>
            <a:lnSpc>
              <a:spcPct val="100000"/>
            </a:lnSpc>
            <a:defRPr cap="all"/>
          </a:pPr>
          <a:r>
            <a:rPr lang="en-US" sz="1800" dirty="0"/>
            <a:t>Session Rating Scales</a:t>
          </a:r>
        </a:p>
      </dgm:t>
    </dgm:pt>
    <dgm:pt modelId="{C4974C22-6D58-4097-9910-8C9D6EE8AC94}" type="parTrans" cxnId="{1953C101-B3C5-4629-99D7-427D2D2FBB5F}">
      <dgm:prSet/>
      <dgm:spPr/>
      <dgm:t>
        <a:bodyPr/>
        <a:lstStyle/>
        <a:p>
          <a:endParaRPr lang="en-US" sz="1800"/>
        </a:p>
      </dgm:t>
    </dgm:pt>
    <dgm:pt modelId="{4B8C1A25-D9E5-4F6A-A6F8-603E04D3CD66}" type="sibTrans" cxnId="{1953C101-B3C5-4629-99D7-427D2D2FBB5F}">
      <dgm:prSet/>
      <dgm:spPr/>
      <dgm:t>
        <a:bodyPr/>
        <a:lstStyle/>
        <a:p>
          <a:endParaRPr lang="en-US" sz="1800"/>
        </a:p>
      </dgm:t>
    </dgm:pt>
    <dgm:pt modelId="{BE0A1C1B-C9B0-4FC9-998B-F9C9E0FA8AB2}">
      <dgm:prSet custT="1"/>
      <dgm:spPr/>
      <dgm:t>
        <a:bodyPr/>
        <a:lstStyle/>
        <a:p>
          <a:pPr>
            <a:lnSpc>
              <a:spcPct val="100000"/>
            </a:lnSpc>
            <a:defRPr cap="all"/>
          </a:pPr>
          <a:r>
            <a:rPr lang="en-GB" sz="1800"/>
            <a:t>Therapeutic alliance scales</a:t>
          </a:r>
          <a:endParaRPr lang="en-US" sz="1800"/>
        </a:p>
      </dgm:t>
    </dgm:pt>
    <dgm:pt modelId="{97FB1EA9-82FC-4674-862F-18F8DCE01B43}" type="parTrans" cxnId="{44A25D7B-A748-45E7-BAEB-2E65E3A5F8CE}">
      <dgm:prSet/>
      <dgm:spPr/>
      <dgm:t>
        <a:bodyPr/>
        <a:lstStyle/>
        <a:p>
          <a:endParaRPr lang="en-US" sz="1800"/>
        </a:p>
      </dgm:t>
    </dgm:pt>
    <dgm:pt modelId="{EE6E01AA-78BC-413A-B11F-039BA94640FD}" type="sibTrans" cxnId="{44A25D7B-A748-45E7-BAEB-2E65E3A5F8CE}">
      <dgm:prSet/>
      <dgm:spPr/>
      <dgm:t>
        <a:bodyPr/>
        <a:lstStyle/>
        <a:p>
          <a:endParaRPr lang="en-US" sz="1800"/>
        </a:p>
      </dgm:t>
    </dgm:pt>
    <dgm:pt modelId="{90F17C8A-49A9-4B6B-BC37-8F122EB3F851}">
      <dgm:prSet custT="1"/>
      <dgm:spPr/>
      <dgm:t>
        <a:bodyPr/>
        <a:lstStyle/>
        <a:p>
          <a:pPr>
            <a:lnSpc>
              <a:spcPct val="100000"/>
            </a:lnSpc>
            <a:defRPr cap="all"/>
          </a:pPr>
          <a:r>
            <a:rPr lang="en-GB" sz="1800"/>
            <a:t>Theory based process measures</a:t>
          </a:r>
          <a:endParaRPr lang="en-US" sz="1800"/>
        </a:p>
      </dgm:t>
    </dgm:pt>
    <dgm:pt modelId="{EA07E26B-A191-4A67-9074-0E885E253140}" type="parTrans" cxnId="{B5A4FDA3-FFEA-44F5-BC74-8CE4FC6B3777}">
      <dgm:prSet/>
      <dgm:spPr/>
      <dgm:t>
        <a:bodyPr/>
        <a:lstStyle/>
        <a:p>
          <a:endParaRPr lang="en-US" sz="1800"/>
        </a:p>
      </dgm:t>
    </dgm:pt>
    <dgm:pt modelId="{F73A7A5C-4E72-432B-8712-F18148813118}" type="sibTrans" cxnId="{B5A4FDA3-FFEA-44F5-BC74-8CE4FC6B3777}">
      <dgm:prSet/>
      <dgm:spPr/>
      <dgm:t>
        <a:bodyPr/>
        <a:lstStyle/>
        <a:p>
          <a:endParaRPr lang="en-US" sz="1800"/>
        </a:p>
      </dgm:t>
    </dgm:pt>
    <dgm:pt modelId="{DB21869A-01F9-4E67-9425-23F7E4342C8C}">
      <dgm:prSet custT="1"/>
      <dgm:spPr/>
      <dgm:t>
        <a:bodyPr/>
        <a:lstStyle/>
        <a:p>
          <a:pPr>
            <a:lnSpc>
              <a:spcPct val="100000"/>
            </a:lnSpc>
            <a:defRPr cap="all"/>
          </a:pPr>
          <a:r>
            <a:rPr lang="en-GB" sz="1800"/>
            <a:t>Therapeutic model adherence</a:t>
          </a:r>
          <a:endParaRPr lang="en-US" sz="1800"/>
        </a:p>
      </dgm:t>
    </dgm:pt>
    <dgm:pt modelId="{24F4B724-FC06-4923-8322-E7190CEA518F}" type="parTrans" cxnId="{9285A900-DE46-4C2F-B406-79ABFA34A92F}">
      <dgm:prSet/>
      <dgm:spPr/>
      <dgm:t>
        <a:bodyPr/>
        <a:lstStyle/>
        <a:p>
          <a:endParaRPr lang="en-US" sz="1800"/>
        </a:p>
      </dgm:t>
    </dgm:pt>
    <dgm:pt modelId="{BB6AEAA5-87D6-4C67-9D7C-0649F634BC9B}" type="sibTrans" cxnId="{9285A900-DE46-4C2F-B406-79ABFA34A92F}">
      <dgm:prSet/>
      <dgm:spPr/>
      <dgm:t>
        <a:bodyPr/>
        <a:lstStyle/>
        <a:p>
          <a:endParaRPr lang="en-US" sz="1800"/>
        </a:p>
      </dgm:t>
    </dgm:pt>
    <dgm:pt modelId="{2F8A5CF7-9B82-446F-957C-D9066FC4FBF4}">
      <dgm:prSet custT="1"/>
      <dgm:spPr/>
      <dgm:t>
        <a:bodyPr/>
        <a:lstStyle/>
        <a:p>
          <a:pPr>
            <a:lnSpc>
              <a:spcPct val="100000"/>
            </a:lnSpc>
            <a:defRPr cap="all"/>
          </a:pPr>
          <a:r>
            <a:rPr lang="en-GB" sz="1800" dirty="0"/>
            <a:t>Client change questionnaires/interviews</a:t>
          </a:r>
          <a:endParaRPr lang="en-US" sz="1800" dirty="0"/>
        </a:p>
      </dgm:t>
    </dgm:pt>
    <dgm:pt modelId="{98E61912-B6A0-408E-B348-4E3B6696AD20}" type="parTrans" cxnId="{540CE6D1-3AD0-4B9A-BCFB-53339506CA6E}">
      <dgm:prSet/>
      <dgm:spPr/>
      <dgm:t>
        <a:bodyPr/>
        <a:lstStyle/>
        <a:p>
          <a:endParaRPr lang="en-US" sz="1800"/>
        </a:p>
      </dgm:t>
    </dgm:pt>
    <dgm:pt modelId="{FDC169CE-8602-4049-9819-89041A9A91DC}" type="sibTrans" cxnId="{540CE6D1-3AD0-4B9A-BCFB-53339506CA6E}">
      <dgm:prSet/>
      <dgm:spPr/>
      <dgm:t>
        <a:bodyPr/>
        <a:lstStyle/>
        <a:p>
          <a:endParaRPr lang="en-US" sz="1800"/>
        </a:p>
      </dgm:t>
    </dgm:pt>
    <dgm:pt modelId="{B5778904-6A77-4638-9C42-64104848B517}">
      <dgm:prSet custT="1"/>
      <dgm:spPr/>
      <dgm:t>
        <a:bodyPr/>
        <a:lstStyle/>
        <a:p>
          <a:pPr>
            <a:lnSpc>
              <a:spcPct val="100000"/>
            </a:lnSpc>
            <a:defRPr cap="all"/>
          </a:pPr>
          <a:r>
            <a:rPr lang="en-GB" sz="1800"/>
            <a:t>Therapist notes</a:t>
          </a:r>
          <a:endParaRPr lang="en-US" sz="1800"/>
        </a:p>
      </dgm:t>
    </dgm:pt>
    <dgm:pt modelId="{E2DD55AE-2167-4081-B6E2-29C11A2196FE}" type="parTrans" cxnId="{1030CC02-F560-4E28-841C-F72C76B72FCC}">
      <dgm:prSet/>
      <dgm:spPr/>
      <dgm:t>
        <a:bodyPr/>
        <a:lstStyle/>
        <a:p>
          <a:endParaRPr lang="en-US" sz="1800"/>
        </a:p>
      </dgm:t>
    </dgm:pt>
    <dgm:pt modelId="{A74DDCF1-ACD3-4F3E-82A7-B8C59737DCA0}" type="sibTrans" cxnId="{1030CC02-F560-4E28-841C-F72C76B72FCC}">
      <dgm:prSet/>
      <dgm:spPr/>
      <dgm:t>
        <a:bodyPr/>
        <a:lstStyle/>
        <a:p>
          <a:endParaRPr lang="en-US" sz="1800"/>
        </a:p>
      </dgm:t>
    </dgm:pt>
    <dgm:pt modelId="{5236E5CA-93A3-4059-B811-34203512292A}" type="pres">
      <dgm:prSet presAssocID="{342C2920-6BB4-4C48-82B3-596D004E9333}" presName="root" presStyleCnt="0">
        <dgm:presLayoutVars>
          <dgm:dir/>
          <dgm:resizeHandles val="exact"/>
        </dgm:presLayoutVars>
      </dgm:prSet>
      <dgm:spPr/>
    </dgm:pt>
    <dgm:pt modelId="{538E93F8-7B5F-4A08-A30A-BB9183991F5E}" type="pres">
      <dgm:prSet presAssocID="{8E0989B1-8FB5-4DFD-B5AB-1D79C2D3FAD3}" presName="compNode" presStyleCnt="0"/>
      <dgm:spPr/>
    </dgm:pt>
    <dgm:pt modelId="{8A9E60BA-1832-4EA8-8A50-6C58AA75C2BB}" type="pres">
      <dgm:prSet presAssocID="{8E0989B1-8FB5-4DFD-B5AB-1D79C2D3FAD3}" presName="iconBgRect" presStyleLbl="bgShp" presStyleIdx="0" presStyleCnt="6"/>
      <dgm:spPr/>
    </dgm:pt>
    <dgm:pt modelId="{5A0B6574-56ED-4EBA-AD4D-615B5F9D2CA8}" type="pres">
      <dgm:prSet presAssocID="{8E0989B1-8FB5-4DFD-B5AB-1D79C2D3FAD3}"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pt>
    <dgm:pt modelId="{36C3AE6A-85E8-4AE0-9EF0-7B54D6DE3B60}" type="pres">
      <dgm:prSet presAssocID="{8E0989B1-8FB5-4DFD-B5AB-1D79C2D3FAD3}" presName="spaceRect" presStyleCnt="0"/>
      <dgm:spPr/>
    </dgm:pt>
    <dgm:pt modelId="{E816DD7C-D1EC-48F5-B440-88FB550541B4}" type="pres">
      <dgm:prSet presAssocID="{8E0989B1-8FB5-4DFD-B5AB-1D79C2D3FAD3}" presName="textRect" presStyleLbl="revTx" presStyleIdx="0" presStyleCnt="6">
        <dgm:presLayoutVars>
          <dgm:chMax val="1"/>
          <dgm:chPref val="1"/>
        </dgm:presLayoutVars>
      </dgm:prSet>
      <dgm:spPr/>
    </dgm:pt>
    <dgm:pt modelId="{BBA26816-E9B7-4933-9B49-188616F808D5}" type="pres">
      <dgm:prSet presAssocID="{4B8C1A25-D9E5-4F6A-A6F8-603E04D3CD66}" presName="sibTrans" presStyleCnt="0"/>
      <dgm:spPr/>
    </dgm:pt>
    <dgm:pt modelId="{FE121ABA-C118-40AD-B848-CF17BBAEF079}" type="pres">
      <dgm:prSet presAssocID="{BE0A1C1B-C9B0-4FC9-998B-F9C9E0FA8AB2}" presName="compNode" presStyleCnt="0"/>
      <dgm:spPr/>
    </dgm:pt>
    <dgm:pt modelId="{35217764-80BE-4DEF-B835-9A354F4DA7B4}" type="pres">
      <dgm:prSet presAssocID="{BE0A1C1B-C9B0-4FC9-998B-F9C9E0FA8AB2}" presName="iconBgRect" presStyleLbl="bgShp" presStyleIdx="1" presStyleCnt="6"/>
      <dgm:spPr/>
    </dgm:pt>
    <dgm:pt modelId="{C079A63E-5C41-4C7D-8366-5EF311322041}" type="pres">
      <dgm:prSet presAssocID="{BE0A1C1B-C9B0-4FC9-998B-F9C9E0FA8AB2}"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A773FF62-515E-4F79-976B-3A9258F52AC3}" type="pres">
      <dgm:prSet presAssocID="{BE0A1C1B-C9B0-4FC9-998B-F9C9E0FA8AB2}" presName="spaceRect" presStyleCnt="0"/>
      <dgm:spPr/>
    </dgm:pt>
    <dgm:pt modelId="{97BD827D-4904-407B-ADF0-D2C05EF9074C}" type="pres">
      <dgm:prSet presAssocID="{BE0A1C1B-C9B0-4FC9-998B-F9C9E0FA8AB2}" presName="textRect" presStyleLbl="revTx" presStyleIdx="1" presStyleCnt="6">
        <dgm:presLayoutVars>
          <dgm:chMax val="1"/>
          <dgm:chPref val="1"/>
        </dgm:presLayoutVars>
      </dgm:prSet>
      <dgm:spPr/>
    </dgm:pt>
    <dgm:pt modelId="{9C88A357-D919-49A3-AE38-0386002C1B65}" type="pres">
      <dgm:prSet presAssocID="{EE6E01AA-78BC-413A-B11F-039BA94640FD}" presName="sibTrans" presStyleCnt="0"/>
      <dgm:spPr/>
    </dgm:pt>
    <dgm:pt modelId="{D8CF635D-D75C-40D8-A15C-021CF7F69E1E}" type="pres">
      <dgm:prSet presAssocID="{90F17C8A-49A9-4B6B-BC37-8F122EB3F851}" presName="compNode" presStyleCnt="0"/>
      <dgm:spPr/>
    </dgm:pt>
    <dgm:pt modelId="{A5B14DAF-3E84-4C23-BC27-70174A7CD13B}" type="pres">
      <dgm:prSet presAssocID="{90F17C8A-49A9-4B6B-BC37-8F122EB3F851}" presName="iconBgRect" presStyleLbl="bgShp" presStyleIdx="2" presStyleCnt="6"/>
      <dgm:spPr/>
    </dgm:pt>
    <dgm:pt modelId="{3BABC0B1-F69D-42F4-B1CE-3666A1BA69F0}" type="pres">
      <dgm:prSet presAssocID="{90F17C8A-49A9-4B6B-BC37-8F122EB3F851}"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heck List"/>
        </a:ext>
      </dgm:extLst>
    </dgm:pt>
    <dgm:pt modelId="{1BA554BF-CA88-4714-A646-10FEFDEE1E47}" type="pres">
      <dgm:prSet presAssocID="{90F17C8A-49A9-4B6B-BC37-8F122EB3F851}" presName="spaceRect" presStyleCnt="0"/>
      <dgm:spPr/>
    </dgm:pt>
    <dgm:pt modelId="{0320773C-25DA-40F7-91FB-E965E6ECFB2F}" type="pres">
      <dgm:prSet presAssocID="{90F17C8A-49A9-4B6B-BC37-8F122EB3F851}" presName="textRect" presStyleLbl="revTx" presStyleIdx="2" presStyleCnt="6">
        <dgm:presLayoutVars>
          <dgm:chMax val="1"/>
          <dgm:chPref val="1"/>
        </dgm:presLayoutVars>
      </dgm:prSet>
      <dgm:spPr/>
    </dgm:pt>
    <dgm:pt modelId="{6E07A8AE-5E8A-47E6-8F2D-B91261563F26}" type="pres">
      <dgm:prSet presAssocID="{F73A7A5C-4E72-432B-8712-F18148813118}" presName="sibTrans" presStyleCnt="0"/>
      <dgm:spPr/>
    </dgm:pt>
    <dgm:pt modelId="{568FDBA5-66AE-4E60-AC62-0B2A29B41907}" type="pres">
      <dgm:prSet presAssocID="{DB21869A-01F9-4E67-9425-23F7E4342C8C}" presName="compNode" presStyleCnt="0"/>
      <dgm:spPr/>
    </dgm:pt>
    <dgm:pt modelId="{FCF91D54-F4B5-4D8B-BA27-18A63F97C49A}" type="pres">
      <dgm:prSet presAssocID="{DB21869A-01F9-4E67-9425-23F7E4342C8C}" presName="iconBgRect" presStyleLbl="bgShp" presStyleIdx="3" presStyleCnt="6"/>
      <dgm:spPr/>
    </dgm:pt>
    <dgm:pt modelId="{8FC8F7A7-8DE8-45C8-A2F4-B4C54CC672F4}" type="pres">
      <dgm:prSet presAssocID="{DB21869A-01F9-4E67-9425-23F7E4342C8C}"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dicine"/>
        </a:ext>
      </dgm:extLst>
    </dgm:pt>
    <dgm:pt modelId="{6742ED59-C056-476B-B0E0-41CD5C0B3206}" type="pres">
      <dgm:prSet presAssocID="{DB21869A-01F9-4E67-9425-23F7E4342C8C}" presName="spaceRect" presStyleCnt="0"/>
      <dgm:spPr/>
    </dgm:pt>
    <dgm:pt modelId="{D5CCE20C-A45B-4ED8-B7C6-CC8EC4E210BA}" type="pres">
      <dgm:prSet presAssocID="{DB21869A-01F9-4E67-9425-23F7E4342C8C}" presName="textRect" presStyleLbl="revTx" presStyleIdx="3" presStyleCnt="6">
        <dgm:presLayoutVars>
          <dgm:chMax val="1"/>
          <dgm:chPref val="1"/>
        </dgm:presLayoutVars>
      </dgm:prSet>
      <dgm:spPr/>
    </dgm:pt>
    <dgm:pt modelId="{D48E84EF-674F-4A81-A19D-2DC027B90D54}" type="pres">
      <dgm:prSet presAssocID="{BB6AEAA5-87D6-4C67-9D7C-0649F634BC9B}" presName="sibTrans" presStyleCnt="0"/>
      <dgm:spPr/>
    </dgm:pt>
    <dgm:pt modelId="{08E648D9-77EB-40AD-A927-16D639810B8B}" type="pres">
      <dgm:prSet presAssocID="{2F8A5CF7-9B82-446F-957C-D9066FC4FBF4}" presName="compNode" presStyleCnt="0"/>
      <dgm:spPr/>
    </dgm:pt>
    <dgm:pt modelId="{5D3F4B74-118B-4FC3-9B29-A0EA6F84F014}" type="pres">
      <dgm:prSet presAssocID="{2F8A5CF7-9B82-446F-957C-D9066FC4FBF4}" presName="iconBgRect" presStyleLbl="bgShp" presStyleIdx="4" presStyleCnt="6"/>
      <dgm:spPr/>
    </dgm:pt>
    <dgm:pt modelId="{2DE6FB6F-5C4E-412F-9EEA-FF5FBE31212B}" type="pres">
      <dgm:prSet presAssocID="{2F8A5CF7-9B82-446F-957C-D9066FC4FBF4}"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List"/>
        </a:ext>
      </dgm:extLst>
    </dgm:pt>
    <dgm:pt modelId="{526B9754-92BF-4724-86AD-9F3DA4908E36}" type="pres">
      <dgm:prSet presAssocID="{2F8A5CF7-9B82-446F-957C-D9066FC4FBF4}" presName="spaceRect" presStyleCnt="0"/>
      <dgm:spPr/>
    </dgm:pt>
    <dgm:pt modelId="{D3C4BC58-A3EE-49CD-B0F3-21BABBA536B3}" type="pres">
      <dgm:prSet presAssocID="{2F8A5CF7-9B82-446F-957C-D9066FC4FBF4}" presName="textRect" presStyleLbl="revTx" presStyleIdx="4" presStyleCnt="6" custScaleX="112597">
        <dgm:presLayoutVars>
          <dgm:chMax val="1"/>
          <dgm:chPref val="1"/>
        </dgm:presLayoutVars>
      </dgm:prSet>
      <dgm:spPr/>
    </dgm:pt>
    <dgm:pt modelId="{33F251C8-2DCB-45BA-B5AF-B32BA0A02B99}" type="pres">
      <dgm:prSet presAssocID="{FDC169CE-8602-4049-9819-89041A9A91DC}" presName="sibTrans" presStyleCnt="0"/>
      <dgm:spPr/>
    </dgm:pt>
    <dgm:pt modelId="{DE26B7BB-95CC-4415-BAF3-E7856239F665}" type="pres">
      <dgm:prSet presAssocID="{B5778904-6A77-4638-9C42-64104848B517}" presName="compNode" presStyleCnt="0"/>
      <dgm:spPr/>
    </dgm:pt>
    <dgm:pt modelId="{5F9C44E0-7BBD-4678-A74D-079A572822B7}" type="pres">
      <dgm:prSet presAssocID="{B5778904-6A77-4638-9C42-64104848B517}" presName="iconBgRect" presStyleLbl="bgShp" presStyleIdx="5" presStyleCnt="6"/>
      <dgm:spPr/>
    </dgm:pt>
    <dgm:pt modelId="{4DD058D4-A124-4524-A671-F906F6DD0A3E}" type="pres">
      <dgm:prSet presAssocID="{B5778904-6A77-4638-9C42-64104848B517}"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encil"/>
        </a:ext>
      </dgm:extLst>
    </dgm:pt>
    <dgm:pt modelId="{613D9FF7-90CF-4F0A-B9BD-5F3089AA315C}" type="pres">
      <dgm:prSet presAssocID="{B5778904-6A77-4638-9C42-64104848B517}" presName="spaceRect" presStyleCnt="0"/>
      <dgm:spPr/>
    </dgm:pt>
    <dgm:pt modelId="{3683879D-E85E-4F61-A162-0B66D6D44A14}" type="pres">
      <dgm:prSet presAssocID="{B5778904-6A77-4638-9C42-64104848B517}" presName="textRect" presStyleLbl="revTx" presStyleIdx="5" presStyleCnt="6">
        <dgm:presLayoutVars>
          <dgm:chMax val="1"/>
          <dgm:chPref val="1"/>
        </dgm:presLayoutVars>
      </dgm:prSet>
      <dgm:spPr/>
    </dgm:pt>
  </dgm:ptLst>
  <dgm:cxnLst>
    <dgm:cxn modelId="{9285A900-DE46-4C2F-B406-79ABFA34A92F}" srcId="{342C2920-6BB4-4C48-82B3-596D004E9333}" destId="{DB21869A-01F9-4E67-9425-23F7E4342C8C}" srcOrd="3" destOrd="0" parTransId="{24F4B724-FC06-4923-8322-E7190CEA518F}" sibTransId="{BB6AEAA5-87D6-4C67-9D7C-0649F634BC9B}"/>
    <dgm:cxn modelId="{1953C101-B3C5-4629-99D7-427D2D2FBB5F}" srcId="{342C2920-6BB4-4C48-82B3-596D004E9333}" destId="{8E0989B1-8FB5-4DFD-B5AB-1D79C2D3FAD3}" srcOrd="0" destOrd="0" parTransId="{C4974C22-6D58-4097-9910-8C9D6EE8AC94}" sibTransId="{4B8C1A25-D9E5-4F6A-A6F8-603E04D3CD66}"/>
    <dgm:cxn modelId="{1030CC02-F560-4E28-841C-F72C76B72FCC}" srcId="{342C2920-6BB4-4C48-82B3-596D004E9333}" destId="{B5778904-6A77-4638-9C42-64104848B517}" srcOrd="5" destOrd="0" parTransId="{E2DD55AE-2167-4081-B6E2-29C11A2196FE}" sibTransId="{A74DDCF1-ACD3-4F3E-82A7-B8C59737DCA0}"/>
    <dgm:cxn modelId="{A343E902-507E-40D4-BA81-C408A0E39E61}" type="presOf" srcId="{2F8A5CF7-9B82-446F-957C-D9066FC4FBF4}" destId="{D3C4BC58-A3EE-49CD-B0F3-21BABBA536B3}" srcOrd="0" destOrd="0" presId="urn:microsoft.com/office/officeart/2018/5/layout/IconCircleLabelList"/>
    <dgm:cxn modelId="{A5874F2B-ADF1-46C7-94E0-D58BF5DCE7D5}" type="presOf" srcId="{8E0989B1-8FB5-4DFD-B5AB-1D79C2D3FAD3}" destId="{E816DD7C-D1EC-48F5-B440-88FB550541B4}" srcOrd="0" destOrd="0" presId="urn:microsoft.com/office/officeart/2018/5/layout/IconCircleLabelList"/>
    <dgm:cxn modelId="{44A25D7B-A748-45E7-BAEB-2E65E3A5F8CE}" srcId="{342C2920-6BB4-4C48-82B3-596D004E9333}" destId="{BE0A1C1B-C9B0-4FC9-998B-F9C9E0FA8AB2}" srcOrd="1" destOrd="0" parTransId="{97FB1EA9-82FC-4674-862F-18F8DCE01B43}" sibTransId="{EE6E01AA-78BC-413A-B11F-039BA94640FD}"/>
    <dgm:cxn modelId="{B5A4FDA3-FFEA-44F5-BC74-8CE4FC6B3777}" srcId="{342C2920-6BB4-4C48-82B3-596D004E9333}" destId="{90F17C8A-49A9-4B6B-BC37-8F122EB3F851}" srcOrd="2" destOrd="0" parTransId="{EA07E26B-A191-4A67-9074-0E885E253140}" sibTransId="{F73A7A5C-4E72-432B-8712-F18148813118}"/>
    <dgm:cxn modelId="{3508B7BB-E2F6-44CD-9A3F-A7B0ABC9E3BC}" type="presOf" srcId="{90F17C8A-49A9-4B6B-BC37-8F122EB3F851}" destId="{0320773C-25DA-40F7-91FB-E965E6ECFB2F}" srcOrd="0" destOrd="0" presId="urn:microsoft.com/office/officeart/2018/5/layout/IconCircleLabelList"/>
    <dgm:cxn modelId="{C2DA56BD-C5E0-4FEC-972A-3CC27A14DFA0}" type="presOf" srcId="{BE0A1C1B-C9B0-4FC9-998B-F9C9E0FA8AB2}" destId="{97BD827D-4904-407B-ADF0-D2C05EF9074C}" srcOrd="0" destOrd="0" presId="urn:microsoft.com/office/officeart/2018/5/layout/IconCircleLabelList"/>
    <dgm:cxn modelId="{771968CB-84EC-449B-AAEF-267884A2C12C}" type="presOf" srcId="{B5778904-6A77-4638-9C42-64104848B517}" destId="{3683879D-E85E-4F61-A162-0B66D6D44A14}" srcOrd="0" destOrd="0" presId="urn:microsoft.com/office/officeart/2018/5/layout/IconCircleLabelList"/>
    <dgm:cxn modelId="{540CE6D1-3AD0-4B9A-BCFB-53339506CA6E}" srcId="{342C2920-6BB4-4C48-82B3-596D004E9333}" destId="{2F8A5CF7-9B82-446F-957C-D9066FC4FBF4}" srcOrd="4" destOrd="0" parTransId="{98E61912-B6A0-408E-B348-4E3B6696AD20}" sibTransId="{FDC169CE-8602-4049-9819-89041A9A91DC}"/>
    <dgm:cxn modelId="{983BCCD5-348B-4D74-A1D9-35F97A9691B2}" type="presOf" srcId="{342C2920-6BB4-4C48-82B3-596D004E9333}" destId="{5236E5CA-93A3-4059-B811-34203512292A}" srcOrd="0" destOrd="0" presId="urn:microsoft.com/office/officeart/2018/5/layout/IconCircleLabelList"/>
    <dgm:cxn modelId="{42AB02E6-62B8-4927-9F45-5ECA17124B06}" type="presOf" srcId="{DB21869A-01F9-4E67-9425-23F7E4342C8C}" destId="{D5CCE20C-A45B-4ED8-B7C6-CC8EC4E210BA}" srcOrd="0" destOrd="0" presId="urn:microsoft.com/office/officeart/2018/5/layout/IconCircleLabelList"/>
    <dgm:cxn modelId="{8F7EC980-6E55-4856-9C3B-F3D957883684}" type="presParOf" srcId="{5236E5CA-93A3-4059-B811-34203512292A}" destId="{538E93F8-7B5F-4A08-A30A-BB9183991F5E}" srcOrd="0" destOrd="0" presId="urn:microsoft.com/office/officeart/2018/5/layout/IconCircleLabelList"/>
    <dgm:cxn modelId="{B59CF1C7-C976-46B5-B6A8-E6741A52E26F}" type="presParOf" srcId="{538E93F8-7B5F-4A08-A30A-BB9183991F5E}" destId="{8A9E60BA-1832-4EA8-8A50-6C58AA75C2BB}" srcOrd="0" destOrd="0" presId="urn:microsoft.com/office/officeart/2018/5/layout/IconCircleLabelList"/>
    <dgm:cxn modelId="{60A303FA-3026-4842-BE04-87A47C60AC43}" type="presParOf" srcId="{538E93F8-7B5F-4A08-A30A-BB9183991F5E}" destId="{5A0B6574-56ED-4EBA-AD4D-615B5F9D2CA8}" srcOrd="1" destOrd="0" presId="urn:microsoft.com/office/officeart/2018/5/layout/IconCircleLabelList"/>
    <dgm:cxn modelId="{7EC70E6C-A9F4-4D36-A01C-F59C6C809450}" type="presParOf" srcId="{538E93F8-7B5F-4A08-A30A-BB9183991F5E}" destId="{36C3AE6A-85E8-4AE0-9EF0-7B54D6DE3B60}" srcOrd="2" destOrd="0" presId="urn:microsoft.com/office/officeart/2018/5/layout/IconCircleLabelList"/>
    <dgm:cxn modelId="{F2FB0E16-CF5E-45EE-9343-769B40466C27}" type="presParOf" srcId="{538E93F8-7B5F-4A08-A30A-BB9183991F5E}" destId="{E816DD7C-D1EC-48F5-B440-88FB550541B4}" srcOrd="3" destOrd="0" presId="urn:microsoft.com/office/officeart/2018/5/layout/IconCircleLabelList"/>
    <dgm:cxn modelId="{FE2ACED2-52ED-426C-9F44-B90E72AD32C7}" type="presParOf" srcId="{5236E5CA-93A3-4059-B811-34203512292A}" destId="{BBA26816-E9B7-4933-9B49-188616F808D5}" srcOrd="1" destOrd="0" presId="urn:microsoft.com/office/officeart/2018/5/layout/IconCircleLabelList"/>
    <dgm:cxn modelId="{D6329B56-6F66-4CD5-B04E-0D44ED463AFD}" type="presParOf" srcId="{5236E5CA-93A3-4059-B811-34203512292A}" destId="{FE121ABA-C118-40AD-B848-CF17BBAEF079}" srcOrd="2" destOrd="0" presId="urn:microsoft.com/office/officeart/2018/5/layout/IconCircleLabelList"/>
    <dgm:cxn modelId="{D05D5CED-5EF5-4E83-BA08-FC22C6A343C9}" type="presParOf" srcId="{FE121ABA-C118-40AD-B848-CF17BBAEF079}" destId="{35217764-80BE-4DEF-B835-9A354F4DA7B4}" srcOrd="0" destOrd="0" presId="urn:microsoft.com/office/officeart/2018/5/layout/IconCircleLabelList"/>
    <dgm:cxn modelId="{F6247689-95E5-42F8-BE4C-E4C310501AE9}" type="presParOf" srcId="{FE121ABA-C118-40AD-B848-CF17BBAEF079}" destId="{C079A63E-5C41-4C7D-8366-5EF311322041}" srcOrd="1" destOrd="0" presId="urn:microsoft.com/office/officeart/2018/5/layout/IconCircleLabelList"/>
    <dgm:cxn modelId="{EA112ABB-F23A-412B-8551-C6BEA11BCEEC}" type="presParOf" srcId="{FE121ABA-C118-40AD-B848-CF17BBAEF079}" destId="{A773FF62-515E-4F79-976B-3A9258F52AC3}" srcOrd="2" destOrd="0" presId="urn:microsoft.com/office/officeart/2018/5/layout/IconCircleLabelList"/>
    <dgm:cxn modelId="{D7590A27-ED59-43C4-8524-2ACDB664099E}" type="presParOf" srcId="{FE121ABA-C118-40AD-B848-CF17BBAEF079}" destId="{97BD827D-4904-407B-ADF0-D2C05EF9074C}" srcOrd="3" destOrd="0" presId="urn:microsoft.com/office/officeart/2018/5/layout/IconCircleLabelList"/>
    <dgm:cxn modelId="{B065B3D6-4264-49E6-B296-00373E23843D}" type="presParOf" srcId="{5236E5CA-93A3-4059-B811-34203512292A}" destId="{9C88A357-D919-49A3-AE38-0386002C1B65}" srcOrd="3" destOrd="0" presId="urn:microsoft.com/office/officeart/2018/5/layout/IconCircleLabelList"/>
    <dgm:cxn modelId="{98330287-0D65-47DE-82D2-4631DBA635BC}" type="presParOf" srcId="{5236E5CA-93A3-4059-B811-34203512292A}" destId="{D8CF635D-D75C-40D8-A15C-021CF7F69E1E}" srcOrd="4" destOrd="0" presId="urn:microsoft.com/office/officeart/2018/5/layout/IconCircleLabelList"/>
    <dgm:cxn modelId="{DC68CC40-7885-4AB0-A370-E64E2B80CD20}" type="presParOf" srcId="{D8CF635D-D75C-40D8-A15C-021CF7F69E1E}" destId="{A5B14DAF-3E84-4C23-BC27-70174A7CD13B}" srcOrd="0" destOrd="0" presId="urn:microsoft.com/office/officeart/2018/5/layout/IconCircleLabelList"/>
    <dgm:cxn modelId="{2BDD6B3B-679C-42B3-942C-0D67BF7A327F}" type="presParOf" srcId="{D8CF635D-D75C-40D8-A15C-021CF7F69E1E}" destId="{3BABC0B1-F69D-42F4-B1CE-3666A1BA69F0}" srcOrd="1" destOrd="0" presId="urn:microsoft.com/office/officeart/2018/5/layout/IconCircleLabelList"/>
    <dgm:cxn modelId="{BBD51755-9073-4E82-95AE-5C5109FBD9A1}" type="presParOf" srcId="{D8CF635D-D75C-40D8-A15C-021CF7F69E1E}" destId="{1BA554BF-CA88-4714-A646-10FEFDEE1E47}" srcOrd="2" destOrd="0" presId="urn:microsoft.com/office/officeart/2018/5/layout/IconCircleLabelList"/>
    <dgm:cxn modelId="{0DB81F69-A157-4797-9340-BBD7A8D1E136}" type="presParOf" srcId="{D8CF635D-D75C-40D8-A15C-021CF7F69E1E}" destId="{0320773C-25DA-40F7-91FB-E965E6ECFB2F}" srcOrd="3" destOrd="0" presId="urn:microsoft.com/office/officeart/2018/5/layout/IconCircleLabelList"/>
    <dgm:cxn modelId="{AC6FF775-6D11-497F-AFEF-3CE00C2CBD35}" type="presParOf" srcId="{5236E5CA-93A3-4059-B811-34203512292A}" destId="{6E07A8AE-5E8A-47E6-8F2D-B91261563F26}" srcOrd="5" destOrd="0" presId="urn:microsoft.com/office/officeart/2018/5/layout/IconCircleLabelList"/>
    <dgm:cxn modelId="{548E02FC-281A-4904-85DB-096CC8EC7617}" type="presParOf" srcId="{5236E5CA-93A3-4059-B811-34203512292A}" destId="{568FDBA5-66AE-4E60-AC62-0B2A29B41907}" srcOrd="6" destOrd="0" presId="urn:microsoft.com/office/officeart/2018/5/layout/IconCircleLabelList"/>
    <dgm:cxn modelId="{9C84EE8D-5946-4D50-98C4-CB9690BC1E22}" type="presParOf" srcId="{568FDBA5-66AE-4E60-AC62-0B2A29B41907}" destId="{FCF91D54-F4B5-4D8B-BA27-18A63F97C49A}" srcOrd="0" destOrd="0" presId="urn:microsoft.com/office/officeart/2018/5/layout/IconCircleLabelList"/>
    <dgm:cxn modelId="{4440C2FE-F9F8-4394-99EC-AF488FDF0611}" type="presParOf" srcId="{568FDBA5-66AE-4E60-AC62-0B2A29B41907}" destId="{8FC8F7A7-8DE8-45C8-A2F4-B4C54CC672F4}" srcOrd="1" destOrd="0" presId="urn:microsoft.com/office/officeart/2018/5/layout/IconCircleLabelList"/>
    <dgm:cxn modelId="{96F21D63-E8EF-49E6-9CA2-F9EB4CAD0796}" type="presParOf" srcId="{568FDBA5-66AE-4E60-AC62-0B2A29B41907}" destId="{6742ED59-C056-476B-B0E0-41CD5C0B3206}" srcOrd="2" destOrd="0" presId="urn:microsoft.com/office/officeart/2018/5/layout/IconCircleLabelList"/>
    <dgm:cxn modelId="{7B0BBC56-3844-4AD8-9B59-39099EF8FECB}" type="presParOf" srcId="{568FDBA5-66AE-4E60-AC62-0B2A29B41907}" destId="{D5CCE20C-A45B-4ED8-B7C6-CC8EC4E210BA}" srcOrd="3" destOrd="0" presId="urn:microsoft.com/office/officeart/2018/5/layout/IconCircleLabelList"/>
    <dgm:cxn modelId="{74AFC244-C7B7-4FD4-8FA3-C862A505A96A}" type="presParOf" srcId="{5236E5CA-93A3-4059-B811-34203512292A}" destId="{D48E84EF-674F-4A81-A19D-2DC027B90D54}" srcOrd="7" destOrd="0" presId="urn:microsoft.com/office/officeart/2018/5/layout/IconCircleLabelList"/>
    <dgm:cxn modelId="{A6D41F5D-D608-4B8B-AD04-07FE99511F19}" type="presParOf" srcId="{5236E5CA-93A3-4059-B811-34203512292A}" destId="{08E648D9-77EB-40AD-A927-16D639810B8B}" srcOrd="8" destOrd="0" presId="urn:microsoft.com/office/officeart/2018/5/layout/IconCircleLabelList"/>
    <dgm:cxn modelId="{FA4ECF9B-991C-4F0A-9C07-F0382B493835}" type="presParOf" srcId="{08E648D9-77EB-40AD-A927-16D639810B8B}" destId="{5D3F4B74-118B-4FC3-9B29-A0EA6F84F014}" srcOrd="0" destOrd="0" presId="urn:microsoft.com/office/officeart/2018/5/layout/IconCircleLabelList"/>
    <dgm:cxn modelId="{13C64273-FFFD-46E7-B7B6-C261B19A1F07}" type="presParOf" srcId="{08E648D9-77EB-40AD-A927-16D639810B8B}" destId="{2DE6FB6F-5C4E-412F-9EEA-FF5FBE31212B}" srcOrd="1" destOrd="0" presId="urn:microsoft.com/office/officeart/2018/5/layout/IconCircleLabelList"/>
    <dgm:cxn modelId="{337FA413-4272-4AD2-89C9-0212EA6B1DC9}" type="presParOf" srcId="{08E648D9-77EB-40AD-A927-16D639810B8B}" destId="{526B9754-92BF-4724-86AD-9F3DA4908E36}" srcOrd="2" destOrd="0" presId="urn:microsoft.com/office/officeart/2018/5/layout/IconCircleLabelList"/>
    <dgm:cxn modelId="{3E8259A9-1E1C-4D78-9C96-6AAA880FE422}" type="presParOf" srcId="{08E648D9-77EB-40AD-A927-16D639810B8B}" destId="{D3C4BC58-A3EE-49CD-B0F3-21BABBA536B3}" srcOrd="3" destOrd="0" presId="urn:microsoft.com/office/officeart/2018/5/layout/IconCircleLabelList"/>
    <dgm:cxn modelId="{745E17F0-476C-416C-9E31-AE99485232FC}" type="presParOf" srcId="{5236E5CA-93A3-4059-B811-34203512292A}" destId="{33F251C8-2DCB-45BA-B5AF-B32BA0A02B99}" srcOrd="9" destOrd="0" presId="urn:microsoft.com/office/officeart/2018/5/layout/IconCircleLabelList"/>
    <dgm:cxn modelId="{E556A938-E7F6-48F9-8FF2-15D6CAA5AD58}" type="presParOf" srcId="{5236E5CA-93A3-4059-B811-34203512292A}" destId="{DE26B7BB-95CC-4415-BAF3-E7856239F665}" srcOrd="10" destOrd="0" presId="urn:microsoft.com/office/officeart/2018/5/layout/IconCircleLabelList"/>
    <dgm:cxn modelId="{3036E536-F0F8-492D-9800-86D08BC5D57C}" type="presParOf" srcId="{DE26B7BB-95CC-4415-BAF3-E7856239F665}" destId="{5F9C44E0-7BBD-4678-A74D-079A572822B7}" srcOrd="0" destOrd="0" presId="urn:microsoft.com/office/officeart/2018/5/layout/IconCircleLabelList"/>
    <dgm:cxn modelId="{3EDD916B-F38D-4726-8A03-274ADCD06EC5}" type="presParOf" srcId="{DE26B7BB-95CC-4415-BAF3-E7856239F665}" destId="{4DD058D4-A124-4524-A671-F906F6DD0A3E}" srcOrd="1" destOrd="0" presId="urn:microsoft.com/office/officeart/2018/5/layout/IconCircleLabelList"/>
    <dgm:cxn modelId="{2FB906BE-D007-4E2F-9D19-E4A348DA1B19}" type="presParOf" srcId="{DE26B7BB-95CC-4415-BAF3-E7856239F665}" destId="{613D9FF7-90CF-4F0A-B9BD-5F3089AA315C}" srcOrd="2" destOrd="0" presId="urn:microsoft.com/office/officeart/2018/5/layout/IconCircleLabelList"/>
    <dgm:cxn modelId="{F9F5EECC-9B31-4133-BB30-CEC8E833868A}" type="presParOf" srcId="{DE26B7BB-95CC-4415-BAF3-E7856239F665}" destId="{3683879D-E85E-4F61-A162-0B66D6D44A14}"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4D5332-59A9-4DF3-9A8F-EBCB3C0895E9}">
      <dsp:nvSpPr>
        <dsp:cNvPr id="0" name=""/>
        <dsp:cNvSpPr/>
      </dsp:nvSpPr>
      <dsp:spPr>
        <a:xfrm>
          <a:off x="3783415" y="1200"/>
          <a:ext cx="1500968" cy="975629"/>
        </a:xfrm>
        <a:prstGeom prst="roundRect">
          <a:avLst/>
        </a:prstGeom>
        <a:solidFill>
          <a:schemeClr val="bg1">
            <a:lumMod val="8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kern="1200" dirty="0">
              <a:solidFill>
                <a:schemeClr val="tx1"/>
              </a:solidFill>
              <a:latin typeface="Calibri" pitchFamily="34" charset="0"/>
            </a:rPr>
            <a:t>Ask a question</a:t>
          </a:r>
          <a:endParaRPr lang="en-US" sz="1600" b="0" kern="1200" dirty="0">
            <a:solidFill>
              <a:schemeClr val="tx1"/>
            </a:solidFill>
            <a:latin typeface="Calibri" pitchFamily="34" charset="0"/>
          </a:endParaRPr>
        </a:p>
      </dsp:txBody>
      <dsp:txXfrm>
        <a:off x="3831041" y="48826"/>
        <a:ext cx="1405716" cy="880377"/>
      </dsp:txXfrm>
    </dsp:sp>
    <dsp:sp modelId="{1451AF65-380F-40A6-ADF4-97C1029BBA7B}">
      <dsp:nvSpPr>
        <dsp:cNvPr id="0" name=""/>
        <dsp:cNvSpPr/>
      </dsp:nvSpPr>
      <dsp:spPr>
        <a:xfrm>
          <a:off x="2582111" y="489015"/>
          <a:ext cx="3903577" cy="3903577"/>
        </a:xfrm>
        <a:custGeom>
          <a:avLst/>
          <a:gdLst/>
          <a:ahLst/>
          <a:cxnLst/>
          <a:rect l="0" t="0" r="0" b="0"/>
          <a:pathLst>
            <a:path>
              <a:moveTo>
                <a:pt x="2903983" y="248027"/>
              </a:moveTo>
              <a:arcTo wR="1951788" hR="1951788" stAng="17951992" swAng="1213829"/>
            </a:path>
          </a:pathLst>
        </a:custGeom>
        <a:noFill/>
        <a:ln w="12700" cap="flat" cmpd="sng" algn="ctr">
          <a:solidFill>
            <a:schemeClr val="accent4">
              <a:shade val="90000"/>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0C74101-740D-4976-ABA2-B826EAF5D972}">
      <dsp:nvSpPr>
        <dsp:cNvPr id="0" name=""/>
        <dsp:cNvSpPr/>
      </dsp:nvSpPr>
      <dsp:spPr>
        <a:xfrm>
          <a:off x="5639676" y="1349853"/>
          <a:ext cx="1500968" cy="975629"/>
        </a:xfrm>
        <a:prstGeom prst="roundRect">
          <a:avLst/>
        </a:prstGeom>
        <a:solidFill>
          <a:schemeClr val="bg1">
            <a:lumMod val="8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kern="1200" dirty="0">
              <a:solidFill>
                <a:schemeClr val="tx1"/>
              </a:solidFill>
              <a:latin typeface="Calibri" pitchFamily="34" charset="0"/>
            </a:rPr>
            <a:t>Select measures</a:t>
          </a:r>
          <a:endParaRPr lang="en-US" sz="1600" b="0" kern="1200" dirty="0">
            <a:solidFill>
              <a:schemeClr val="tx1"/>
            </a:solidFill>
            <a:latin typeface="Calibri" pitchFamily="34" charset="0"/>
          </a:endParaRPr>
        </a:p>
      </dsp:txBody>
      <dsp:txXfrm>
        <a:off x="5687302" y="1397479"/>
        <a:ext cx="1405716" cy="880377"/>
      </dsp:txXfrm>
    </dsp:sp>
    <dsp:sp modelId="{BB16B0C2-CB80-4567-8BEA-EAEA43AEC3BB}">
      <dsp:nvSpPr>
        <dsp:cNvPr id="0" name=""/>
        <dsp:cNvSpPr/>
      </dsp:nvSpPr>
      <dsp:spPr>
        <a:xfrm>
          <a:off x="2582111" y="489015"/>
          <a:ext cx="3903577" cy="3903577"/>
        </a:xfrm>
        <a:custGeom>
          <a:avLst/>
          <a:gdLst/>
          <a:ahLst/>
          <a:cxnLst/>
          <a:rect l="0" t="0" r="0" b="0"/>
          <a:pathLst>
            <a:path>
              <a:moveTo>
                <a:pt x="3898924" y="2086470"/>
              </a:moveTo>
              <a:arcTo wR="1951788" hR="1951788" stAng="21837408" swAng="1361498"/>
            </a:path>
          </a:pathLst>
        </a:custGeom>
        <a:noFill/>
        <a:ln w="12700" cap="flat" cmpd="sng" algn="ctr">
          <a:solidFill>
            <a:schemeClr val="accent4">
              <a:shade val="90000"/>
              <a:hueOff val="252699"/>
              <a:satOff val="-13132"/>
              <a:lumOff val="1616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B657C6B9-76B7-4ED6-9B5F-2B0C02CCC100}">
      <dsp:nvSpPr>
        <dsp:cNvPr id="0" name=""/>
        <dsp:cNvSpPr/>
      </dsp:nvSpPr>
      <dsp:spPr>
        <a:xfrm>
          <a:off x="4930648" y="3532019"/>
          <a:ext cx="1500968" cy="975629"/>
        </a:xfrm>
        <a:prstGeom prst="roundRect">
          <a:avLst/>
        </a:prstGeom>
        <a:solidFill>
          <a:schemeClr val="bg1">
            <a:lumMod val="8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kern="1200" dirty="0">
              <a:solidFill>
                <a:schemeClr val="tx1"/>
              </a:solidFill>
              <a:latin typeface="Calibri" pitchFamily="34" charset="0"/>
            </a:rPr>
            <a:t>Plan observations</a:t>
          </a:r>
          <a:endParaRPr lang="en-US" sz="1600" b="0" kern="1200" dirty="0">
            <a:solidFill>
              <a:schemeClr val="tx1"/>
            </a:solidFill>
            <a:latin typeface="Calibri" pitchFamily="34" charset="0"/>
          </a:endParaRPr>
        </a:p>
      </dsp:txBody>
      <dsp:txXfrm>
        <a:off x="4978274" y="3579645"/>
        <a:ext cx="1405716" cy="880377"/>
      </dsp:txXfrm>
    </dsp:sp>
    <dsp:sp modelId="{62FC8868-8C79-4A31-830E-81E93380A394}">
      <dsp:nvSpPr>
        <dsp:cNvPr id="0" name=""/>
        <dsp:cNvSpPr/>
      </dsp:nvSpPr>
      <dsp:spPr>
        <a:xfrm>
          <a:off x="2582111" y="489015"/>
          <a:ext cx="3903577" cy="3903577"/>
        </a:xfrm>
        <a:custGeom>
          <a:avLst/>
          <a:gdLst/>
          <a:ahLst/>
          <a:cxnLst/>
          <a:rect l="0" t="0" r="0" b="0"/>
          <a:pathLst>
            <a:path>
              <a:moveTo>
                <a:pt x="2192011" y="3888737"/>
              </a:moveTo>
              <a:arcTo wR="1951788" hR="1951788" stAng="4975813" swAng="848374"/>
            </a:path>
          </a:pathLst>
        </a:custGeom>
        <a:noFill/>
        <a:ln w="12700" cap="flat" cmpd="sng" algn="ctr">
          <a:solidFill>
            <a:schemeClr val="accent4">
              <a:shade val="90000"/>
              <a:hueOff val="505399"/>
              <a:satOff val="-26263"/>
              <a:lumOff val="3233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BD2533B7-0D22-47C2-B210-3E44FF13E759}">
      <dsp:nvSpPr>
        <dsp:cNvPr id="0" name=""/>
        <dsp:cNvSpPr/>
      </dsp:nvSpPr>
      <dsp:spPr>
        <a:xfrm>
          <a:off x="2636183" y="3532019"/>
          <a:ext cx="1500968" cy="975629"/>
        </a:xfrm>
        <a:prstGeom prst="roundRect">
          <a:avLst/>
        </a:prstGeom>
        <a:solidFill>
          <a:schemeClr val="bg1">
            <a:lumMod val="8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kern="1200" dirty="0">
              <a:solidFill>
                <a:schemeClr val="tx1"/>
              </a:solidFill>
              <a:latin typeface="Calibri" pitchFamily="34" charset="0"/>
            </a:rPr>
            <a:t>Analyse data</a:t>
          </a:r>
          <a:endParaRPr lang="en-US" sz="1600" b="0" kern="1200" dirty="0">
            <a:solidFill>
              <a:schemeClr val="tx1"/>
            </a:solidFill>
            <a:latin typeface="Calibri" pitchFamily="34" charset="0"/>
          </a:endParaRPr>
        </a:p>
      </dsp:txBody>
      <dsp:txXfrm>
        <a:off x="2683809" y="3579645"/>
        <a:ext cx="1405716" cy="880377"/>
      </dsp:txXfrm>
    </dsp:sp>
    <dsp:sp modelId="{4CA59905-DEDC-4DAC-ACB5-DBD7B4DFE977}">
      <dsp:nvSpPr>
        <dsp:cNvPr id="0" name=""/>
        <dsp:cNvSpPr/>
      </dsp:nvSpPr>
      <dsp:spPr>
        <a:xfrm>
          <a:off x="2582111" y="489015"/>
          <a:ext cx="3903577" cy="3903577"/>
        </a:xfrm>
        <a:custGeom>
          <a:avLst/>
          <a:gdLst/>
          <a:ahLst/>
          <a:cxnLst/>
          <a:rect l="0" t="0" r="0" b="0"/>
          <a:pathLst>
            <a:path>
              <a:moveTo>
                <a:pt x="207328" y="2827194"/>
              </a:moveTo>
              <a:arcTo wR="1951788" hR="1951788" stAng="9201093" swAng="1361498"/>
            </a:path>
          </a:pathLst>
        </a:custGeom>
        <a:noFill/>
        <a:ln w="12700" cap="flat" cmpd="sng" algn="ctr">
          <a:solidFill>
            <a:schemeClr val="accent4">
              <a:shade val="90000"/>
              <a:hueOff val="505399"/>
              <a:satOff val="-26263"/>
              <a:lumOff val="3233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C828D46-8650-442F-902A-32738CACA2EC}">
      <dsp:nvSpPr>
        <dsp:cNvPr id="0" name=""/>
        <dsp:cNvSpPr/>
      </dsp:nvSpPr>
      <dsp:spPr>
        <a:xfrm>
          <a:off x="1927154" y="1349853"/>
          <a:ext cx="1500968" cy="975629"/>
        </a:xfrm>
        <a:prstGeom prst="roundRect">
          <a:avLst/>
        </a:prstGeom>
        <a:solidFill>
          <a:schemeClr val="bg1">
            <a:lumMod val="8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kern="1200" dirty="0">
              <a:solidFill>
                <a:schemeClr val="tx1"/>
              </a:solidFill>
              <a:latin typeface="Calibri" pitchFamily="34" charset="0"/>
            </a:rPr>
            <a:t>Interpret </a:t>
          </a:r>
          <a:r>
            <a:rPr lang="en-GB" sz="1600" b="0" kern="1200">
              <a:solidFill>
                <a:schemeClr val="tx1"/>
              </a:solidFill>
              <a:latin typeface="Calibri" pitchFamily="34" charset="0"/>
            </a:rPr>
            <a:t>the analysis</a:t>
          </a:r>
          <a:endParaRPr lang="en-US" sz="1600" b="0" kern="1200" dirty="0">
            <a:solidFill>
              <a:schemeClr val="tx1"/>
            </a:solidFill>
            <a:latin typeface="Calibri" pitchFamily="34" charset="0"/>
          </a:endParaRPr>
        </a:p>
      </dsp:txBody>
      <dsp:txXfrm>
        <a:off x="1974780" y="1397479"/>
        <a:ext cx="1405716" cy="880377"/>
      </dsp:txXfrm>
    </dsp:sp>
    <dsp:sp modelId="{C12DD286-F2D7-43CD-92C7-962214D5AC92}">
      <dsp:nvSpPr>
        <dsp:cNvPr id="0" name=""/>
        <dsp:cNvSpPr/>
      </dsp:nvSpPr>
      <dsp:spPr>
        <a:xfrm>
          <a:off x="2582111" y="489015"/>
          <a:ext cx="3903577" cy="3903577"/>
        </a:xfrm>
        <a:custGeom>
          <a:avLst/>
          <a:gdLst/>
          <a:ahLst/>
          <a:cxnLst/>
          <a:rect l="0" t="0" r="0" b="0"/>
          <a:pathLst>
            <a:path>
              <a:moveTo>
                <a:pt x="469178" y="682400"/>
              </a:moveTo>
              <a:arcTo wR="1951788" hR="1951788" stAng="13234178" swAng="1213829"/>
            </a:path>
          </a:pathLst>
        </a:custGeom>
        <a:noFill/>
        <a:ln w="12700" cap="flat" cmpd="sng" algn="ctr">
          <a:solidFill>
            <a:schemeClr val="accent4">
              <a:shade val="90000"/>
              <a:hueOff val="252699"/>
              <a:satOff val="-13132"/>
              <a:lumOff val="1616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AF5A0-E95D-4829-A28D-A989178DB76A}">
      <dsp:nvSpPr>
        <dsp:cNvPr id="0" name=""/>
        <dsp:cNvSpPr/>
      </dsp:nvSpPr>
      <dsp:spPr>
        <a:xfrm>
          <a:off x="293720" y="41821"/>
          <a:ext cx="1377920" cy="137792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3BBA23-853D-4732-BC07-3EB563F242FE}">
      <dsp:nvSpPr>
        <dsp:cNvPr id="0" name=""/>
        <dsp:cNvSpPr/>
      </dsp:nvSpPr>
      <dsp:spPr>
        <a:xfrm>
          <a:off x="583083" y="331184"/>
          <a:ext cx="799193" cy="7991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B1832E-2B8B-43DC-B8EB-7534130AF246}">
      <dsp:nvSpPr>
        <dsp:cNvPr id="0" name=""/>
        <dsp:cNvSpPr/>
      </dsp:nvSpPr>
      <dsp:spPr>
        <a:xfrm>
          <a:off x="1966909" y="41821"/>
          <a:ext cx="3247954" cy="1377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GB" sz="2200" kern="1200"/>
            <a:t>Should build on the literature in the area</a:t>
          </a:r>
          <a:endParaRPr lang="en-US" sz="2200" kern="1200"/>
        </a:p>
      </dsp:txBody>
      <dsp:txXfrm>
        <a:off x="1966909" y="41821"/>
        <a:ext cx="3247954" cy="1377920"/>
      </dsp:txXfrm>
    </dsp:sp>
    <dsp:sp modelId="{28BC58EB-1281-4815-B04B-84E6E3A5FD7D}">
      <dsp:nvSpPr>
        <dsp:cNvPr id="0" name=""/>
        <dsp:cNvSpPr/>
      </dsp:nvSpPr>
      <dsp:spPr>
        <a:xfrm>
          <a:off x="5780795" y="41821"/>
          <a:ext cx="1377920" cy="137792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FCBF98-111C-4D56-AC41-DE8C3A07B947}">
      <dsp:nvSpPr>
        <dsp:cNvPr id="0" name=""/>
        <dsp:cNvSpPr/>
      </dsp:nvSpPr>
      <dsp:spPr>
        <a:xfrm>
          <a:off x="6070159" y="331184"/>
          <a:ext cx="799193" cy="7991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86CED9-12A5-4DE2-A1F3-1097A678AFCC}">
      <dsp:nvSpPr>
        <dsp:cNvPr id="0" name=""/>
        <dsp:cNvSpPr/>
      </dsp:nvSpPr>
      <dsp:spPr>
        <a:xfrm>
          <a:off x="7453984" y="41821"/>
          <a:ext cx="3247954" cy="1377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GB" sz="2200" kern="1200" dirty="0"/>
            <a:t>Useful for evaluating a unique approach where RCTs aren’t appropriate/possible</a:t>
          </a:r>
          <a:endParaRPr lang="en-US" sz="2200" kern="1200" dirty="0"/>
        </a:p>
      </dsp:txBody>
      <dsp:txXfrm>
        <a:off x="7453984" y="41821"/>
        <a:ext cx="3247954" cy="1377920"/>
      </dsp:txXfrm>
    </dsp:sp>
    <dsp:sp modelId="{087BD250-35A3-4694-B4A4-C0F5CA890261}">
      <dsp:nvSpPr>
        <dsp:cNvPr id="0" name=""/>
        <dsp:cNvSpPr/>
      </dsp:nvSpPr>
      <dsp:spPr>
        <a:xfrm>
          <a:off x="293720" y="2001322"/>
          <a:ext cx="1377920" cy="137792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A8A1F4-1367-4BAF-BED6-7E37DA1FEA42}">
      <dsp:nvSpPr>
        <dsp:cNvPr id="0" name=""/>
        <dsp:cNvSpPr/>
      </dsp:nvSpPr>
      <dsp:spPr>
        <a:xfrm>
          <a:off x="583083" y="2290685"/>
          <a:ext cx="799193" cy="7991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7EA633-1AA7-4C4B-B81E-F295E98CB99F}">
      <dsp:nvSpPr>
        <dsp:cNvPr id="0" name=""/>
        <dsp:cNvSpPr/>
      </dsp:nvSpPr>
      <dsp:spPr>
        <a:xfrm>
          <a:off x="1966909" y="2001322"/>
          <a:ext cx="3247954" cy="1377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GB" sz="2200" kern="1200"/>
            <a:t>Useful for identifying specific mechanisms of change within therapeutic modalities</a:t>
          </a:r>
          <a:endParaRPr lang="en-US" sz="2200" kern="1200"/>
        </a:p>
      </dsp:txBody>
      <dsp:txXfrm>
        <a:off x="1966909" y="2001322"/>
        <a:ext cx="3247954" cy="1377920"/>
      </dsp:txXfrm>
    </dsp:sp>
    <dsp:sp modelId="{B76033A0-00E0-40FB-BFE2-ED67C8A54404}">
      <dsp:nvSpPr>
        <dsp:cNvPr id="0" name=""/>
        <dsp:cNvSpPr/>
      </dsp:nvSpPr>
      <dsp:spPr>
        <a:xfrm>
          <a:off x="5780795" y="2001322"/>
          <a:ext cx="1377920" cy="137792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5BEC39-E3D3-4775-925C-6B5589958BA1}">
      <dsp:nvSpPr>
        <dsp:cNvPr id="0" name=""/>
        <dsp:cNvSpPr/>
      </dsp:nvSpPr>
      <dsp:spPr>
        <a:xfrm>
          <a:off x="6070159" y="2290685"/>
          <a:ext cx="799193" cy="7991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845E29-3E96-46E3-B858-6D0FC71E1C2E}">
      <dsp:nvSpPr>
        <dsp:cNvPr id="0" name=""/>
        <dsp:cNvSpPr/>
      </dsp:nvSpPr>
      <dsp:spPr>
        <a:xfrm>
          <a:off x="7453984" y="2001322"/>
          <a:ext cx="3247954" cy="1377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GB" sz="2200" kern="1200"/>
            <a:t>Useful to identify improvements that are important to service and service user</a:t>
          </a:r>
          <a:endParaRPr lang="en-US" sz="2200" kern="1200"/>
        </a:p>
      </dsp:txBody>
      <dsp:txXfrm>
        <a:off x="7453984" y="2001322"/>
        <a:ext cx="3247954" cy="13779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9E60BA-1832-4EA8-8A50-6C58AA75C2BB}">
      <dsp:nvSpPr>
        <dsp:cNvPr id="0" name=""/>
        <dsp:cNvSpPr/>
      </dsp:nvSpPr>
      <dsp:spPr>
        <a:xfrm>
          <a:off x="335024" y="1066472"/>
          <a:ext cx="1032591" cy="1032591"/>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0B6574-56ED-4EBA-AD4D-615B5F9D2CA8}">
      <dsp:nvSpPr>
        <dsp:cNvPr id="0" name=""/>
        <dsp:cNvSpPr/>
      </dsp:nvSpPr>
      <dsp:spPr>
        <a:xfrm>
          <a:off x="555084" y="1286533"/>
          <a:ext cx="592470" cy="5924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16DD7C-D1EC-48F5-B440-88FB550541B4}">
      <dsp:nvSpPr>
        <dsp:cNvPr id="0" name=""/>
        <dsp:cNvSpPr/>
      </dsp:nvSpPr>
      <dsp:spPr>
        <a:xfrm>
          <a:off x="4933" y="2420691"/>
          <a:ext cx="1692773" cy="804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dirty="0"/>
            <a:t>Session Rating Scales</a:t>
          </a:r>
        </a:p>
      </dsp:txBody>
      <dsp:txXfrm>
        <a:off x="4933" y="2420691"/>
        <a:ext cx="1692773" cy="804067"/>
      </dsp:txXfrm>
    </dsp:sp>
    <dsp:sp modelId="{35217764-80BE-4DEF-B835-9A354F4DA7B4}">
      <dsp:nvSpPr>
        <dsp:cNvPr id="0" name=""/>
        <dsp:cNvSpPr/>
      </dsp:nvSpPr>
      <dsp:spPr>
        <a:xfrm>
          <a:off x="2324033" y="1066472"/>
          <a:ext cx="1032591" cy="1032591"/>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79A63E-5C41-4C7D-8366-5EF311322041}">
      <dsp:nvSpPr>
        <dsp:cNvPr id="0" name=""/>
        <dsp:cNvSpPr/>
      </dsp:nvSpPr>
      <dsp:spPr>
        <a:xfrm>
          <a:off x="2544093" y="1286533"/>
          <a:ext cx="592470" cy="5924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BD827D-4904-407B-ADF0-D2C05EF9074C}">
      <dsp:nvSpPr>
        <dsp:cNvPr id="0" name=""/>
        <dsp:cNvSpPr/>
      </dsp:nvSpPr>
      <dsp:spPr>
        <a:xfrm>
          <a:off x="1993942" y="2420691"/>
          <a:ext cx="1692773" cy="804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a:t>Therapeutic alliance scales</a:t>
          </a:r>
          <a:endParaRPr lang="en-US" sz="1800" kern="1200"/>
        </a:p>
      </dsp:txBody>
      <dsp:txXfrm>
        <a:off x="1993942" y="2420691"/>
        <a:ext cx="1692773" cy="804067"/>
      </dsp:txXfrm>
    </dsp:sp>
    <dsp:sp modelId="{A5B14DAF-3E84-4C23-BC27-70174A7CD13B}">
      <dsp:nvSpPr>
        <dsp:cNvPr id="0" name=""/>
        <dsp:cNvSpPr/>
      </dsp:nvSpPr>
      <dsp:spPr>
        <a:xfrm>
          <a:off x="4313041" y="1066472"/>
          <a:ext cx="1032591" cy="1032591"/>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ABC0B1-F69D-42F4-B1CE-3666A1BA69F0}">
      <dsp:nvSpPr>
        <dsp:cNvPr id="0" name=""/>
        <dsp:cNvSpPr/>
      </dsp:nvSpPr>
      <dsp:spPr>
        <a:xfrm>
          <a:off x="4533102" y="1286533"/>
          <a:ext cx="592470" cy="5924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20773C-25DA-40F7-91FB-E965E6ECFB2F}">
      <dsp:nvSpPr>
        <dsp:cNvPr id="0" name=""/>
        <dsp:cNvSpPr/>
      </dsp:nvSpPr>
      <dsp:spPr>
        <a:xfrm>
          <a:off x="3982951" y="2420691"/>
          <a:ext cx="1692773" cy="804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a:t>Theory based process measures</a:t>
          </a:r>
          <a:endParaRPr lang="en-US" sz="1800" kern="1200"/>
        </a:p>
      </dsp:txBody>
      <dsp:txXfrm>
        <a:off x="3982951" y="2420691"/>
        <a:ext cx="1692773" cy="804067"/>
      </dsp:txXfrm>
    </dsp:sp>
    <dsp:sp modelId="{FCF91D54-F4B5-4D8B-BA27-18A63F97C49A}">
      <dsp:nvSpPr>
        <dsp:cNvPr id="0" name=""/>
        <dsp:cNvSpPr/>
      </dsp:nvSpPr>
      <dsp:spPr>
        <a:xfrm>
          <a:off x="6302050" y="1066472"/>
          <a:ext cx="1032591" cy="1032591"/>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C8F7A7-8DE8-45C8-A2F4-B4C54CC672F4}">
      <dsp:nvSpPr>
        <dsp:cNvPr id="0" name=""/>
        <dsp:cNvSpPr/>
      </dsp:nvSpPr>
      <dsp:spPr>
        <a:xfrm>
          <a:off x="6522111" y="1286533"/>
          <a:ext cx="592470" cy="5924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CCE20C-A45B-4ED8-B7C6-CC8EC4E210BA}">
      <dsp:nvSpPr>
        <dsp:cNvPr id="0" name=""/>
        <dsp:cNvSpPr/>
      </dsp:nvSpPr>
      <dsp:spPr>
        <a:xfrm>
          <a:off x="5971959" y="2420691"/>
          <a:ext cx="1692773" cy="804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a:t>Therapeutic model adherence</a:t>
          </a:r>
          <a:endParaRPr lang="en-US" sz="1800" kern="1200"/>
        </a:p>
      </dsp:txBody>
      <dsp:txXfrm>
        <a:off x="5971959" y="2420691"/>
        <a:ext cx="1692773" cy="804067"/>
      </dsp:txXfrm>
    </dsp:sp>
    <dsp:sp modelId="{5D3F4B74-118B-4FC3-9B29-A0EA6F84F014}">
      <dsp:nvSpPr>
        <dsp:cNvPr id="0" name=""/>
        <dsp:cNvSpPr/>
      </dsp:nvSpPr>
      <dsp:spPr>
        <a:xfrm>
          <a:off x="8397678" y="1066472"/>
          <a:ext cx="1032591" cy="1032591"/>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E6FB6F-5C4E-412F-9EEA-FF5FBE31212B}">
      <dsp:nvSpPr>
        <dsp:cNvPr id="0" name=""/>
        <dsp:cNvSpPr/>
      </dsp:nvSpPr>
      <dsp:spPr>
        <a:xfrm>
          <a:off x="8617739" y="1286533"/>
          <a:ext cx="592470" cy="5924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C4BC58-A3EE-49CD-B0F3-21BABBA536B3}">
      <dsp:nvSpPr>
        <dsp:cNvPr id="0" name=""/>
        <dsp:cNvSpPr/>
      </dsp:nvSpPr>
      <dsp:spPr>
        <a:xfrm>
          <a:off x="7960968" y="2420691"/>
          <a:ext cx="1906012" cy="804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dirty="0"/>
            <a:t>Client change questionnaires/interviews</a:t>
          </a:r>
          <a:endParaRPr lang="en-US" sz="1800" kern="1200" dirty="0"/>
        </a:p>
      </dsp:txBody>
      <dsp:txXfrm>
        <a:off x="7960968" y="2420691"/>
        <a:ext cx="1906012" cy="804067"/>
      </dsp:txXfrm>
    </dsp:sp>
    <dsp:sp modelId="{5F9C44E0-7BBD-4678-A74D-079A572822B7}">
      <dsp:nvSpPr>
        <dsp:cNvPr id="0" name=""/>
        <dsp:cNvSpPr/>
      </dsp:nvSpPr>
      <dsp:spPr>
        <a:xfrm>
          <a:off x="10493306" y="1066472"/>
          <a:ext cx="1032591" cy="1032591"/>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D058D4-A124-4524-A671-F906F6DD0A3E}">
      <dsp:nvSpPr>
        <dsp:cNvPr id="0" name=""/>
        <dsp:cNvSpPr/>
      </dsp:nvSpPr>
      <dsp:spPr>
        <a:xfrm>
          <a:off x="10713367" y="1286533"/>
          <a:ext cx="592470" cy="5924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83879D-E85E-4F61-A162-0B66D6D44A14}">
      <dsp:nvSpPr>
        <dsp:cNvPr id="0" name=""/>
        <dsp:cNvSpPr/>
      </dsp:nvSpPr>
      <dsp:spPr>
        <a:xfrm>
          <a:off x="10163216" y="2420691"/>
          <a:ext cx="1692773" cy="804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GB" sz="1800" kern="1200"/>
            <a:t>Therapist notes</a:t>
          </a:r>
          <a:endParaRPr lang="en-US" sz="1800" kern="1200"/>
        </a:p>
      </dsp:txBody>
      <dsp:txXfrm>
        <a:off x="10163216" y="2420691"/>
        <a:ext cx="1692773" cy="804067"/>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0.2469</cdr:x>
      <cdr:y>0.07645</cdr:y>
    </cdr:from>
    <cdr:to>
      <cdr:x>0.2474</cdr:x>
      <cdr:y>0.7842</cdr:y>
    </cdr:to>
    <cdr:sp macro="" textlink="">
      <cdr:nvSpPr>
        <cdr:cNvPr id="1025" name="Line 1"/>
        <cdr:cNvSpPr>
          <a:spLocks xmlns:a="http://schemas.openxmlformats.org/drawingml/2006/main" noChangeShapeType="1"/>
        </cdr:cNvSpPr>
      </cdr:nvSpPr>
      <cdr:spPr bwMode="auto">
        <a:xfrm xmlns:a="http://schemas.openxmlformats.org/drawingml/2006/main" flipV="1">
          <a:off x="1461219" y="237629"/>
          <a:ext cx="2959" cy="2199917"/>
        </a:xfrm>
        <a:prstGeom xmlns:a="http://schemas.openxmlformats.org/drawingml/2006/main" prst="line">
          <a:avLst/>
        </a:prstGeom>
        <a:noFill xmlns:a="http://schemas.openxmlformats.org/drawingml/2006/main"/>
        <a:ln xmlns:a="http://schemas.openxmlformats.org/drawingml/2006/main" w="9525">
          <a:solidFill>
            <a:srgbClr val="000000"/>
          </a:solidFill>
          <a:prstDash val="dash"/>
          <a:round/>
          <a:headEnd/>
          <a:tailEnd/>
        </a:ln>
      </cdr:spPr>
    </cdr:sp>
  </cdr:relSizeAnchor>
  <cdr:relSizeAnchor xmlns:cdr="http://schemas.openxmlformats.org/drawingml/2006/chartDrawing">
    <cdr:from>
      <cdr:x>0.53892</cdr:x>
      <cdr:y>0.07645</cdr:y>
    </cdr:from>
    <cdr:to>
      <cdr:x>0.53942</cdr:x>
      <cdr:y>0.7842</cdr:y>
    </cdr:to>
    <cdr:sp macro="" textlink="">
      <cdr:nvSpPr>
        <cdr:cNvPr id="1026" name="Line 2"/>
        <cdr:cNvSpPr>
          <a:spLocks xmlns:a="http://schemas.openxmlformats.org/drawingml/2006/main" noChangeShapeType="1"/>
        </cdr:cNvSpPr>
      </cdr:nvSpPr>
      <cdr:spPr bwMode="auto">
        <a:xfrm xmlns:a="http://schemas.openxmlformats.org/drawingml/2006/main" flipV="1">
          <a:off x="3189411" y="237629"/>
          <a:ext cx="2959" cy="2199917"/>
        </a:xfrm>
        <a:prstGeom xmlns:a="http://schemas.openxmlformats.org/drawingml/2006/main" prst="line">
          <a:avLst/>
        </a:prstGeom>
        <a:noFill xmlns:a="http://schemas.openxmlformats.org/drawingml/2006/main"/>
        <a:ln xmlns:a="http://schemas.openxmlformats.org/drawingml/2006/main" w="9525">
          <a:solidFill>
            <a:srgbClr val="000000"/>
          </a:solidFill>
          <a:prstDash val="dash"/>
          <a:round/>
          <a:headEnd/>
          <a:tailEnd/>
        </a:ln>
      </cdr:spPr>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9A4BFC-82D8-4CC5-9711-366D1FD84531}" type="datetimeFigureOut">
              <a:rPr lang="en-GB" smtClean="0"/>
              <a:t>10/08/2026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2130EF-91E3-4010-92D7-42E723CFC14A}" type="slidenum">
              <a:rPr lang="en-GB" smtClean="0"/>
              <a:t>‹#›</a:t>
            </a:fld>
            <a:endParaRPr lang="en-GB"/>
          </a:p>
        </p:txBody>
      </p:sp>
    </p:spTree>
    <p:extLst>
      <p:ext uri="{BB962C8B-B14F-4D97-AF65-F5344CB8AC3E}">
        <p14:creationId xmlns:p14="http://schemas.microsoft.com/office/powerpoint/2010/main" val="1320744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2130EF-91E3-4010-92D7-42E723CFC14A}" type="slidenum">
              <a:rPr lang="en-GB" smtClean="0"/>
              <a:t>1</a:t>
            </a:fld>
            <a:endParaRPr lang="en-GB"/>
          </a:p>
        </p:txBody>
      </p:sp>
    </p:spTree>
    <p:extLst>
      <p:ext uri="{BB962C8B-B14F-4D97-AF65-F5344CB8AC3E}">
        <p14:creationId xmlns:p14="http://schemas.microsoft.com/office/powerpoint/2010/main" val="7918903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2130EF-91E3-4010-92D7-42E723CFC14A}" type="slidenum">
              <a:rPr lang="en-GB" smtClean="0"/>
              <a:t>18</a:t>
            </a:fld>
            <a:endParaRPr lang="en-GB"/>
          </a:p>
        </p:txBody>
      </p:sp>
    </p:spTree>
    <p:extLst>
      <p:ext uri="{BB962C8B-B14F-4D97-AF65-F5344CB8AC3E}">
        <p14:creationId xmlns:p14="http://schemas.microsoft.com/office/powerpoint/2010/main" val="391570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2130EF-91E3-4010-92D7-42E723CFC14A}" type="slidenum">
              <a:rPr lang="en-GB" smtClean="0"/>
              <a:t>2</a:t>
            </a:fld>
            <a:endParaRPr lang="en-GB"/>
          </a:p>
        </p:txBody>
      </p:sp>
    </p:spTree>
    <p:extLst>
      <p:ext uri="{BB962C8B-B14F-4D97-AF65-F5344CB8AC3E}">
        <p14:creationId xmlns:p14="http://schemas.microsoft.com/office/powerpoint/2010/main" val="910892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a:t>
            </a:r>
            <a:r>
              <a:rPr lang="en-GB" sz="1200" b="1" u="none" strike="noStrike" kern="1200" dirty="0">
                <a:solidFill>
                  <a:schemeClr val="tx1"/>
                </a:solidFill>
                <a:effectLst/>
                <a:latin typeface="+mn-lt"/>
                <a:ea typeface="+mn-ea"/>
                <a:cs typeface="+mn-cs"/>
              </a:rPr>
              <a:t>pre-post design</a:t>
            </a:r>
            <a:r>
              <a:rPr lang="en-GB" dirty="0"/>
              <a:t> evaluates an intervention by taking two data points—one before (pre) and one after (post)—for a group. In contrast, </a:t>
            </a:r>
            <a:r>
              <a:rPr lang="en-GB" sz="1200" b="1" u="none" strike="noStrike" kern="1200" dirty="0">
                <a:solidFill>
                  <a:schemeClr val="tx1"/>
                </a:solidFill>
                <a:effectLst/>
                <a:latin typeface="+mn-lt"/>
                <a:ea typeface="+mn-ea"/>
                <a:cs typeface="+mn-cs"/>
              </a:rPr>
              <a:t>single-case methodology</a:t>
            </a:r>
            <a:r>
              <a:rPr lang="en-GB" dirty="0"/>
              <a:t> tracks an individual or single system repeatedly over time, comparing outcomes across multiple phases (such as pre-treatment baseline and treatment) to establish a cause-and-effect relationship</a:t>
            </a:r>
          </a:p>
        </p:txBody>
      </p:sp>
      <p:sp>
        <p:nvSpPr>
          <p:cNvPr id="4" name="Slide Number Placeholder 3"/>
          <p:cNvSpPr>
            <a:spLocks noGrp="1"/>
          </p:cNvSpPr>
          <p:nvPr>
            <p:ph type="sldNum" sz="quarter" idx="5"/>
          </p:nvPr>
        </p:nvSpPr>
        <p:spPr/>
        <p:txBody>
          <a:bodyPr/>
          <a:lstStyle/>
          <a:p>
            <a:fld id="{002130EF-91E3-4010-92D7-42E723CFC14A}" type="slidenum">
              <a:rPr lang="en-GB" smtClean="0"/>
              <a:t>5</a:t>
            </a:fld>
            <a:endParaRPr lang="en-GB"/>
          </a:p>
        </p:txBody>
      </p:sp>
    </p:spTree>
    <p:extLst>
      <p:ext uri="{BB962C8B-B14F-4D97-AF65-F5344CB8AC3E}">
        <p14:creationId xmlns:p14="http://schemas.microsoft.com/office/powerpoint/2010/main" val="4183599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CA404D-A67E-4705-A6A1-14E1C9F36ECA}" type="slidenum">
              <a:rPr lang="en-GB">
                <a:solidFill>
                  <a:prstClr val="black"/>
                </a:solidFill>
              </a:rPr>
              <a:pPr/>
              <a:t>6</a:t>
            </a:fld>
            <a:endParaRPr lang="en-GB">
              <a:solidFill>
                <a:prstClr val="black"/>
              </a:solidFill>
            </a:endParaRPr>
          </a:p>
        </p:txBody>
      </p:sp>
      <p:sp>
        <p:nvSpPr>
          <p:cNvPr id="147458" name="Rectangle 2"/>
          <p:cNvSpPr>
            <a:spLocks noGrp="1" noRot="1" noChangeAspect="1" noChangeArrowheads="1" noTextEdit="1"/>
          </p:cNvSpPr>
          <p:nvPr>
            <p:ph type="sldImg"/>
          </p:nvPr>
        </p:nvSpPr>
        <p:spPr>
          <a:xfrm>
            <a:off x="92075" y="744538"/>
            <a:ext cx="6616700" cy="3722687"/>
          </a:xfrm>
          <a:ln/>
        </p:spPr>
      </p:sp>
      <p:sp>
        <p:nvSpPr>
          <p:cNvPr id="147459" name="Rectangle 3"/>
          <p:cNvSpPr>
            <a:spLocks noGrp="1" noChangeArrowheads="1"/>
          </p:cNvSpPr>
          <p:nvPr>
            <p:ph type="body" idx="1"/>
          </p:nvPr>
        </p:nvSpPr>
        <p:spPr>
          <a:xfrm>
            <a:off x="679768" y="4715153"/>
            <a:ext cx="5438140" cy="4468711"/>
          </a:xfrm>
        </p:spPr>
        <p:txBody>
          <a:bodyPr/>
          <a:lstStyle/>
          <a:p>
            <a:r>
              <a:rPr lang="en-US" dirty="0"/>
              <a:t>Becks taking over</a:t>
            </a:r>
          </a:p>
        </p:txBody>
      </p:sp>
    </p:spTree>
    <p:extLst>
      <p:ext uri="{BB962C8B-B14F-4D97-AF65-F5344CB8AC3E}">
        <p14:creationId xmlns:p14="http://schemas.microsoft.com/office/powerpoint/2010/main" val="1065354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C58D88-E952-4EFF-A56F-217B5A00B6EB}" type="slidenum">
              <a:rPr lang="en-GB">
                <a:solidFill>
                  <a:prstClr val="black"/>
                </a:solidFill>
              </a:rPr>
              <a:pPr/>
              <a:t>7</a:t>
            </a:fld>
            <a:endParaRPr lang="en-GB">
              <a:solidFill>
                <a:prstClr val="black"/>
              </a:solidFill>
            </a:endParaRPr>
          </a:p>
        </p:txBody>
      </p:sp>
      <p:sp>
        <p:nvSpPr>
          <p:cNvPr id="20482" name="Rectangle 2"/>
          <p:cNvSpPr>
            <a:spLocks noGrp="1" noRot="1" noChangeAspect="1" noChangeArrowheads="1" noTextEdit="1"/>
          </p:cNvSpPr>
          <p:nvPr>
            <p:ph type="sldImg"/>
          </p:nvPr>
        </p:nvSpPr>
        <p:spPr>
          <a:xfrm>
            <a:off x="101600" y="750888"/>
            <a:ext cx="6594475" cy="3709987"/>
          </a:xfrm>
          <a:ln w="12700" cap="flat">
            <a:solidFill>
              <a:schemeClr val="tx1"/>
            </a:solidFill>
          </a:ln>
        </p:spPr>
      </p:sp>
      <p:sp>
        <p:nvSpPr>
          <p:cNvPr id="20483" name="Rectangle 3"/>
          <p:cNvSpPr>
            <a:spLocks noGrp="1" noChangeArrowheads="1"/>
          </p:cNvSpPr>
          <p:nvPr>
            <p:ph type="body" idx="1"/>
          </p:nvPr>
        </p:nvSpPr>
        <p:spPr>
          <a:xfrm>
            <a:off x="906357" y="4728940"/>
            <a:ext cx="4984962" cy="4489392"/>
          </a:xfrm>
          <a:ln/>
        </p:spPr>
        <p:txBody>
          <a:bodyPr lIns="90488" tIns="44450" rIns="90488" bIns="44450"/>
          <a:lstStyle/>
          <a:p>
            <a:pPr defTabSz="762000"/>
            <a:endParaRPr lang="en-US"/>
          </a:p>
        </p:txBody>
      </p:sp>
    </p:spTree>
    <p:extLst>
      <p:ext uri="{BB962C8B-B14F-4D97-AF65-F5344CB8AC3E}">
        <p14:creationId xmlns:p14="http://schemas.microsoft.com/office/powerpoint/2010/main" val="1421269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18608B-3D27-4EFF-97CB-1E35236A67CE}" type="slidenum">
              <a:rPr lang="en-GB">
                <a:solidFill>
                  <a:prstClr val="black"/>
                </a:solidFill>
              </a:rPr>
              <a:pPr/>
              <a:t>9</a:t>
            </a:fld>
            <a:endParaRPr lang="en-GB">
              <a:solidFill>
                <a:prstClr val="black"/>
              </a:solidFill>
            </a:endParaRPr>
          </a:p>
        </p:txBody>
      </p:sp>
      <p:sp>
        <p:nvSpPr>
          <p:cNvPr id="8194" name="Rectangle 2"/>
          <p:cNvSpPr>
            <a:spLocks noGrp="1" noChangeArrowheads="1"/>
          </p:cNvSpPr>
          <p:nvPr>
            <p:ph type="body" idx="1"/>
          </p:nvPr>
        </p:nvSpPr>
        <p:spPr bwMode="auto">
          <a:xfrm>
            <a:off x="890482" y="5573086"/>
            <a:ext cx="4897650" cy="5290778"/>
          </a:xfrm>
          <a:prstGeom prst="rect">
            <a:avLst/>
          </a:prstGeom>
          <a:noFill/>
          <a:ln w="12700">
            <a:miter lim="800000"/>
            <a:headEnd/>
            <a:tailEnd/>
          </a:ln>
        </p:spPr>
        <p:txBody>
          <a:bodyPr lIns="90488" tIns="44450" rIns="90488" bIns="44450"/>
          <a:lstStyle/>
          <a:p>
            <a:pPr defTabSz="762000"/>
            <a:endParaRPr lang="en-US" dirty="0"/>
          </a:p>
        </p:txBody>
      </p:sp>
      <p:sp>
        <p:nvSpPr>
          <p:cNvPr id="8195" name="Rectangle 3"/>
          <p:cNvSpPr>
            <a:spLocks noGrp="1" noRot="1" noChangeAspect="1" noChangeArrowheads="1" noTextEdit="1"/>
          </p:cNvSpPr>
          <p:nvPr>
            <p:ph type="sldImg"/>
          </p:nvPr>
        </p:nvSpPr>
        <p:spPr bwMode="auto">
          <a:xfrm>
            <a:off x="-547688" y="884238"/>
            <a:ext cx="7772401" cy="4373562"/>
          </a:xfrm>
          <a:prstGeom prst="rect">
            <a:avLst/>
          </a:prstGeom>
          <a:noFill/>
          <a:ln w="12700" cap="flat">
            <a:solidFill>
              <a:schemeClr val="tx1"/>
            </a:solidFill>
            <a:miter lim="800000"/>
            <a:headEnd/>
            <a:tailEnd/>
          </a:ln>
        </p:spPr>
      </p:sp>
    </p:spTree>
    <p:extLst>
      <p:ext uri="{BB962C8B-B14F-4D97-AF65-F5344CB8AC3E}">
        <p14:creationId xmlns:p14="http://schemas.microsoft.com/office/powerpoint/2010/main" val="1647126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2130EF-91E3-4010-92D7-42E723CFC14A}" type="slidenum">
              <a:rPr lang="en-GB" smtClean="0"/>
              <a:t>13</a:t>
            </a:fld>
            <a:endParaRPr lang="en-GB"/>
          </a:p>
        </p:txBody>
      </p:sp>
    </p:spTree>
    <p:extLst>
      <p:ext uri="{BB962C8B-B14F-4D97-AF65-F5344CB8AC3E}">
        <p14:creationId xmlns:p14="http://schemas.microsoft.com/office/powerpoint/2010/main" val="2696606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2130EF-91E3-4010-92D7-42E723CFC14A}" type="slidenum">
              <a:rPr lang="en-GB" smtClean="0"/>
              <a:t>15</a:t>
            </a:fld>
            <a:endParaRPr lang="en-GB"/>
          </a:p>
        </p:txBody>
      </p:sp>
    </p:spTree>
    <p:extLst>
      <p:ext uri="{BB962C8B-B14F-4D97-AF65-F5344CB8AC3E}">
        <p14:creationId xmlns:p14="http://schemas.microsoft.com/office/powerpoint/2010/main" val="2336620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*make sure norms are available at the start</a:t>
            </a:r>
          </a:p>
        </p:txBody>
      </p:sp>
      <p:sp>
        <p:nvSpPr>
          <p:cNvPr id="4" name="Slide Number Placeholder 3"/>
          <p:cNvSpPr>
            <a:spLocks noGrp="1"/>
          </p:cNvSpPr>
          <p:nvPr>
            <p:ph type="sldNum" sz="quarter" idx="5"/>
          </p:nvPr>
        </p:nvSpPr>
        <p:spPr/>
        <p:txBody>
          <a:bodyPr/>
          <a:lstStyle/>
          <a:p>
            <a:fld id="{002130EF-91E3-4010-92D7-42E723CFC14A}" type="slidenum">
              <a:rPr lang="en-GB" smtClean="0"/>
              <a:t>16</a:t>
            </a:fld>
            <a:endParaRPr lang="en-GB"/>
          </a:p>
        </p:txBody>
      </p:sp>
    </p:spTree>
    <p:extLst>
      <p:ext uri="{BB962C8B-B14F-4D97-AF65-F5344CB8AC3E}">
        <p14:creationId xmlns:p14="http://schemas.microsoft.com/office/powerpoint/2010/main" val="283719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93896-0E49-15B6-FB45-0C56BD69B2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32C64E1-B11F-345E-D461-DC6F9253E5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5010BCF-3B9E-14D6-2CEA-D1CB4178BB2D}"/>
              </a:ext>
            </a:extLst>
          </p:cNvPr>
          <p:cNvSpPr>
            <a:spLocks noGrp="1"/>
          </p:cNvSpPr>
          <p:nvPr>
            <p:ph type="dt" sz="half" idx="10"/>
          </p:nvPr>
        </p:nvSpPr>
        <p:spPr/>
        <p:txBody>
          <a:bodyPr/>
          <a:lstStyle/>
          <a:p>
            <a:fld id="{D938CD80-C754-4422-9770-034533C7280E}" type="datetimeFigureOut">
              <a:rPr lang="en-GB" smtClean="0"/>
              <a:t>10/08/2026</a:t>
            </a:fld>
            <a:endParaRPr lang="en-GB"/>
          </a:p>
        </p:txBody>
      </p:sp>
      <p:sp>
        <p:nvSpPr>
          <p:cNvPr id="5" name="Footer Placeholder 4">
            <a:extLst>
              <a:ext uri="{FF2B5EF4-FFF2-40B4-BE49-F238E27FC236}">
                <a16:creationId xmlns:a16="http://schemas.microsoft.com/office/drawing/2014/main" id="{B23C1EE9-44E2-A06A-91EA-5F27C67288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478BCA-A8C6-9B0F-962E-6D5848A53384}"/>
              </a:ext>
            </a:extLst>
          </p:cNvPr>
          <p:cNvSpPr>
            <a:spLocks noGrp="1"/>
          </p:cNvSpPr>
          <p:nvPr>
            <p:ph type="sldNum" sz="quarter" idx="12"/>
          </p:nvPr>
        </p:nvSpPr>
        <p:spPr/>
        <p:txBody>
          <a:bodyPr/>
          <a:lstStyle/>
          <a:p>
            <a:fld id="{C3D0BA0E-9EFC-4F44-B67E-FA785DD2AE3F}" type="slidenum">
              <a:rPr lang="en-GB" smtClean="0"/>
              <a:t>‹#›</a:t>
            </a:fld>
            <a:endParaRPr lang="en-GB"/>
          </a:p>
        </p:txBody>
      </p:sp>
    </p:spTree>
    <p:extLst>
      <p:ext uri="{BB962C8B-B14F-4D97-AF65-F5344CB8AC3E}">
        <p14:creationId xmlns:p14="http://schemas.microsoft.com/office/powerpoint/2010/main" val="479193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362D6-070E-B76A-5D3B-1A6ACF7EA15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E8B2D00-1FF5-FFF2-333A-7F6002F1C4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171E88-48E3-EB8E-BC2E-479DACE8AFCE}"/>
              </a:ext>
            </a:extLst>
          </p:cNvPr>
          <p:cNvSpPr>
            <a:spLocks noGrp="1"/>
          </p:cNvSpPr>
          <p:nvPr>
            <p:ph type="dt" sz="half" idx="10"/>
          </p:nvPr>
        </p:nvSpPr>
        <p:spPr/>
        <p:txBody>
          <a:bodyPr/>
          <a:lstStyle/>
          <a:p>
            <a:fld id="{D938CD80-C754-4422-9770-034533C7280E}" type="datetimeFigureOut">
              <a:rPr lang="en-GB" smtClean="0"/>
              <a:t>10/08/2026</a:t>
            </a:fld>
            <a:endParaRPr lang="en-GB"/>
          </a:p>
        </p:txBody>
      </p:sp>
      <p:sp>
        <p:nvSpPr>
          <p:cNvPr id="5" name="Footer Placeholder 4">
            <a:extLst>
              <a:ext uri="{FF2B5EF4-FFF2-40B4-BE49-F238E27FC236}">
                <a16:creationId xmlns:a16="http://schemas.microsoft.com/office/drawing/2014/main" id="{DCC6BB07-D723-077D-6674-ECFB7F436C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5DF394-ECB2-687B-F306-66C95D666039}"/>
              </a:ext>
            </a:extLst>
          </p:cNvPr>
          <p:cNvSpPr>
            <a:spLocks noGrp="1"/>
          </p:cNvSpPr>
          <p:nvPr>
            <p:ph type="sldNum" sz="quarter" idx="12"/>
          </p:nvPr>
        </p:nvSpPr>
        <p:spPr/>
        <p:txBody>
          <a:bodyPr/>
          <a:lstStyle/>
          <a:p>
            <a:fld id="{C3D0BA0E-9EFC-4F44-B67E-FA785DD2AE3F}" type="slidenum">
              <a:rPr lang="en-GB" smtClean="0"/>
              <a:t>‹#›</a:t>
            </a:fld>
            <a:endParaRPr lang="en-GB"/>
          </a:p>
        </p:txBody>
      </p:sp>
    </p:spTree>
    <p:extLst>
      <p:ext uri="{BB962C8B-B14F-4D97-AF65-F5344CB8AC3E}">
        <p14:creationId xmlns:p14="http://schemas.microsoft.com/office/powerpoint/2010/main" val="3770485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6ABE20-6FCE-39E1-F70E-296624FA65C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2D65288-568E-6385-7D05-85A6C802A4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232ADF-4E46-B2FA-BF03-66BC4BC5A775}"/>
              </a:ext>
            </a:extLst>
          </p:cNvPr>
          <p:cNvSpPr>
            <a:spLocks noGrp="1"/>
          </p:cNvSpPr>
          <p:nvPr>
            <p:ph type="dt" sz="half" idx="10"/>
          </p:nvPr>
        </p:nvSpPr>
        <p:spPr/>
        <p:txBody>
          <a:bodyPr/>
          <a:lstStyle/>
          <a:p>
            <a:fld id="{D938CD80-C754-4422-9770-034533C7280E}" type="datetimeFigureOut">
              <a:rPr lang="en-GB" smtClean="0"/>
              <a:t>10/08/2026</a:t>
            </a:fld>
            <a:endParaRPr lang="en-GB"/>
          </a:p>
        </p:txBody>
      </p:sp>
      <p:sp>
        <p:nvSpPr>
          <p:cNvPr id="5" name="Footer Placeholder 4">
            <a:extLst>
              <a:ext uri="{FF2B5EF4-FFF2-40B4-BE49-F238E27FC236}">
                <a16:creationId xmlns:a16="http://schemas.microsoft.com/office/drawing/2014/main" id="{4A62360C-B200-77A8-71DE-F4B390C3E6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279DD8-0BE4-A469-AC39-694637D9E5ED}"/>
              </a:ext>
            </a:extLst>
          </p:cNvPr>
          <p:cNvSpPr>
            <a:spLocks noGrp="1"/>
          </p:cNvSpPr>
          <p:nvPr>
            <p:ph type="sldNum" sz="quarter" idx="12"/>
          </p:nvPr>
        </p:nvSpPr>
        <p:spPr/>
        <p:txBody>
          <a:bodyPr/>
          <a:lstStyle/>
          <a:p>
            <a:fld id="{C3D0BA0E-9EFC-4F44-B67E-FA785DD2AE3F}" type="slidenum">
              <a:rPr lang="en-GB" smtClean="0"/>
              <a:t>‹#›</a:t>
            </a:fld>
            <a:endParaRPr lang="en-GB"/>
          </a:p>
        </p:txBody>
      </p:sp>
    </p:spTree>
    <p:extLst>
      <p:ext uri="{BB962C8B-B14F-4D97-AF65-F5344CB8AC3E}">
        <p14:creationId xmlns:p14="http://schemas.microsoft.com/office/powerpoint/2010/main" val="2682180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hart Placeholder 2"/>
          <p:cNvSpPr>
            <a:spLocks noGrp="1"/>
          </p:cNvSpPr>
          <p:nvPr>
            <p:ph type="chart" idx="1"/>
          </p:nvPr>
        </p:nvSpPr>
        <p:spPr>
          <a:xfrm>
            <a:off x="609600" y="1600201"/>
            <a:ext cx="10972800" cy="4525963"/>
          </a:xfrm>
        </p:spPr>
        <p:txBody>
          <a:bodyPr/>
          <a:lstStyle/>
          <a:p>
            <a:pPr lvl="0"/>
            <a:endParaRPr lang="en-US" noProof="0"/>
          </a:p>
        </p:txBody>
      </p:sp>
      <p:sp>
        <p:nvSpPr>
          <p:cNvPr id="4"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eaLnBrk="0" fontAlgn="base" hangingPunct="0">
              <a:spcBef>
                <a:spcPct val="0"/>
              </a:spcBef>
              <a:spcAft>
                <a:spcPct val="0"/>
              </a:spcAft>
              <a:defRPr/>
            </a:pPr>
            <a:endParaRPr lang="en-GB">
              <a:solidFill>
                <a:prstClr val="black">
                  <a:tint val="75000"/>
                </a:prstClr>
              </a:solidFill>
              <a:latin typeface="Arial" panose="020B0604020202020204" pitchFamily="34" charset="0"/>
              <a:cs typeface="Arial" panose="020B0604020202020204" pitchFamily="34" charset="0"/>
            </a:endParaRPr>
          </a:p>
        </p:txBody>
      </p:sp>
      <p:sp>
        <p:nvSpPr>
          <p:cNvPr id="5"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eaLnBrk="0" fontAlgn="base" hangingPunct="0">
              <a:spcBef>
                <a:spcPct val="0"/>
              </a:spcBef>
              <a:spcAft>
                <a:spcPct val="0"/>
              </a:spcAft>
              <a:defRPr/>
            </a:pPr>
            <a:endParaRPr lang="en-GB">
              <a:solidFill>
                <a:prstClr val="black">
                  <a:tint val="75000"/>
                </a:prstClr>
              </a:solidFill>
              <a:latin typeface="Arial" panose="020B0604020202020204" pitchFamily="34" charset="0"/>
              <a:cs typeface="Arial" panose="020B0604020202020204" pitchFamily="34" charset="0"/>
            </a:endParaRPr>
          </a:p>
        </p:txBody>
      </p:sp>
      <p:sp>
        <p:nvSpPr>
          <p:cNvPr id="6"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eaLnBrk="0" fontAlgn="base" hangingPunct="0">
              <a:spcBef>
                <a:spcPct val="0"/>
              </a:spcBef>
              <a:spcAft>
                <a:spcPct val="0"/>
              </a:spcAft>
              <a:defRPr/>
            </a:pPr>
            <a:fld id="{41B080BB-EE17-462F-88FB-0B909E746901}" type="slidenum">
              <a:rPr lang="en-GB">
                <a:solidFill>
                  <a:prstClr val="black">
                    <a:tint val="75000"/>
                  </a:prstClr>
                </a:solidFill>
                <a:latin typeface="Arial" panose="020B0604020202020204" pitchFamily="34" charset="0"/>
                <a:cs typeface="Arial" panose="020B0604020202020204" pitchFamily="34" charset="0"/>
              </a:rPr>
              <a:pPr eaLnBrk="0" fontAlgn="base" hangingPunct="0">
                <a:spcBef>
                  <a:spcPct val="0"/>
                </a:spcBef>
                <a:spcAft>
                  <a:spcPct val="0"/>
                </a:spcAft>
                <a:defRPr/>
              </a:pPr>
              <a:t>‹#›</a:t>
            </a:fld>
            <a:endParaRPr lang="en-GB">
              <a:solidFill>
                <a:prstClr val="black">
                  <a:tint val="75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13230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08/10/2026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3711379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6A825-2043-871B-DDC5-52993553341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0A786C-7723-6062-0592-05DF4A9E63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0077E2C-76F9-52F1-027E-A31D1ABF9700}"/>
              </a:ext>
            </a:extLst>
          </p:cNvPr>
          <p:cNvSpPr>
            <a:spLocks noGrp="1"/>
          </p:cNvSpPr>
          <p:nvPr>
            <p:ph type="dt" sz="half" idx="10"/>
          </p:nvPr>
        </p:nvSpPr>
        <p:spPr/>
        <p:txBody>
          <a:bodyPr/>
          <a:lstStyle/>
          <a:p>
            <a:fld id="{D938CD80-C754-4422-9770-034533C7280E}" type="datetimeFigureOut">
              <a:rPr lang="en-GB" smtClean="0"/>
              <a:t>10/08/2026</a:t>
            </a:fld>
            <a:endParaRPr lang="en-GB"/>
          </a:p>
        </p:txBody>
      </p:sp>
      <p:sp>
        <p:nvSpPr>
          <p:cNvPr id="5" name="Footer Placeholder 4">
            <a:extLst>
              <a:ext uri="{FF2B5EF4-FFF2-40B4-BE49-F238E27FC236}">
                <a16:creationId xmlns:a16="http://schemas.microsoft.com/office/drawing/2014/main" id="{5A888489-3AA4-84F0-2E39-A50F711EA4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A4E8B0-2923-DFD3-5708-98E06E22A2F8}"/>
              </a:ext>
            </a:extLst>
          </p:cNvPr>
          <p:cNvSpPr>
            <a:spLocks noGrp="1"/>
          </p:cNvSpPr>
          <p:nvPr>
            <p:ph type="sldNum" sz="quarter" idx="12"/>
          </p:nvPr>
        </p:nvSpPr>
        <p:spPr/>
        <p:txBody>
          <a:bodyPr/>
          <a:lstStyle/>
          <a:p>
            <a:fld id="{C3D0BA0E-9EFC-4F44-B67E-FA785DD2AE3F}" type="slidenum">
              <a:rPr lang="en-GB" smtClean="0"/>
              <a:t>‹#›</a:t>
            </a:fld>
            <a:endParaRPr lang="en-GB"/>
          </a:p>
        </p:txBody>
      </p:sp>
    </p:spTree>
    <p:extLst>
      <p:ext uri="{BB962C8B-B14F-4D97-AF65-F5344CB8AC3E}">
        <p14:creationId xmlns:p14="http://schemas.microsoft.com/office/powerpoint/2010/main" val="1556689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E784-F3F3-6905-24BC-5A345A58E3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96708F1-F894-8C21-4FD9-5485A8E3696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2B20DA-A356-1C3E-4AE4-6C9BAA82E90A}"/>
              </a:ext>
            </a:extLst>
          </p:cNvPr>
          <p:cNvSpPr>
            <a:spLocks noGrp="1"/>
          </p:cNvSpPr>
          <p:nvPr>
            <p:ph type="dt" sz="half" idx="10"/>
          </p:nvPr>
        </p:nvSpPr>
        <p:spPr/>
        <p:txBody>
          <a:bodyPr/>
          <a:lstStyle/>
          <a:p>
            <a:fld id="{D938CD80-C754-4422-9770-034533C7280E}" type="datetimeFigureOut">
              <a:rPr lang="en-GB" smtClean="0"/>
              <a:t>10/08/2026</a:t>
            </a:fld>
            <a:endParaRPr lang="en-GB"/>
          </a:p>
        </p:txBody>
      </p:sp>
      <p:sp>
        <p:nvSpPr>
          <p:cNvPr id="5" name="Footer Placeholder 4">
            <a:extLst>
              <a:ext uri="{FF2B5EF4-FFF2-40B4-BE49-F238E27FC236}">
                <a16:creationId xmlns:a16="http://schemas.microsoft.com/office/drawing/2014/main" id="{8B9CBBBF-27F9-C216-DD46-5F6F24520B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5B82709-6763-F941-ABAA-497E346BD60E}"/>
              </a:ext>
            </a:extLst>
          </p:cNvPr>
          <p:cNvSpPr>
            <a:spLocks noGrp="1"/>
          </p:cNvSpPr>
          <p:nvPr>
            <p:ph type="sldNum" sz="quarter" idx="12"/>
          </p:nvPr>
        </p:nvSpPr>
        <p:spPr/>
        <p:txBody>
          <a:bodyPr/>
          <a:lstStyle/>
          <a:p>
            <a:fld id="{C3D0BA0E-9EFC-4F44-B67E-FA785DD2AE3F}" type="slidenum">
              <a:rPr lang="en-GB" smtClean="0"/>
              <a:t>‹#›</a:t>
            </a:fld>
            <a:endParaRPr lang="en-GB"/>
          </a:p>
        </p:txBody>
      </p:sp>
    </p:spTree>
    <p:extLst>
      <p:ext uri="{BB962C8B-B14F-4D97-AF65-F5344CB8AC3E}">
        <p14:creationId xmlns:p14="http://schemas.microsoft.com/office/powerpoint/2010/main" val="988750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9542F-9834-D917-AAD4-2E1A4D3DF8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DB3CF2-800A-EEF7-64BF-8F5580768B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684BD80-5BBF-C7DA-AA1D-D4FC987856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5FAE89E-8593-D9B6-38E7-5B714B8C760D}"/>
              </a:ext>
            </a:extLst>
          </p:cNvPr>
          <p:cNvSpPr>
            <a:spLocks noGrp="1"/>
          </p:cNvSpPr>
          <p:nvPr>
            <p:ph type="dt" sz="half" idx="10"/>
          </p:nvPr>
        </p:nvSpPr>
        <p:spPr/>
        <p:txBody>
          <a:bodyPr/>
          <a:lstStyle/>
          <a:p>
            <a:fld id="{D938CD80-C754-4422-9770-034533C7280E}" type="datetimeFigureOut">
              <a:rPr lang="en-GB" smtClean="0"/>
              <a:t>10/08/2026</a:t>
            </a:fld>
            <a:endParaRPr lang="en-GB"/>
          </a:p>
        </p:txBody>
      </p:sp>
      <p:sp>
        <p:nvSpPr>
          <p:cNvPr id="6" name="Footer Placeholder 5">
            <a:extLst>
              <a:ext uri="{FF2B5EF4-FFF2-40B4-BE49-F238E27FC236}">
                <a16:creationId xmlns:a16="http://schemas.microsoft.com/office/drawing/2014/main" id="{80D40E42-A542-E1D2-942B-3168F9D9AA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068221-C64A-D8E2-B728-88F6D900287E}"/>
              </a:ext>
            </a:extLst>
          </p:cNvPr>
          <p:cNvSpPr>
            <a:spLocks noGrp="1"/>
          </p:cNvSpPr>
          <p:nvPr>
            <p:ph type="sldNum" sz="quarter" idx="12"/>
          </p:nvPr>
        </p:nvSpPr>
        <p:spPr/>
        <p:txBody>
          <a:bodyPr/>
          <a:lstStyle/>
          <a:p>
            <a:fld id="{C3D0BA0E-9EFC-4F44-B67E-FA785DD2AE3F}" type="slidenum">
              <a:rPr lang="en-GB" smtClean="0"/>
              <a:t>‹#›</a:t>
            </a:fld>
            <a:endParaRPr lang="en-GB"/>
          </a:p>
        </p:txBody>
      </p:sp>
    </p:spTree>
    <p:extLst>
      <p:ext uri="{BB962C8B-B14F-4D97-AF65-F5344CB8AC3E}">
        <p14:creationId xmlns:p14="http://schemas.microsoft.com/office/powerpoint/2010/main" val="1967338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2A96C-6E8D-1CEA-A632-EE15EE8850C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4AE32D7-E7D2-63B8-8740-3D0DC775AB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9A355FD-0650-77F4-C898-DB4E5FBCF5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2D34E73-9942-A698-CEB0-83DBECD485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F9923-A2DD-1ADA-FBE5-DB6C0942C0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D0698E5-FBE8-DAEE-8874-B11C9721CAC6}"/>
              </a:ext>
            </a:extLst>
          </p:cNvPr>
          <p:cNvSpPr>
            <a:spLocks noGrp="1"/>
          </p:cNvSpPr>
          <p:nvPr>
            <p:ph type="dt" sz="half" idx="10"/>
          </p:nvPr>
        </p:nvSpPr>
        <p:spPr/>
        <p:txBody>
          <a:bodyPr/>
          <a:lstStyle/>
          <a:p>
            <a:fld id="{D938CD80-C754-4422-9770-034533C7280E}" type="datetimeFigureOut">
              <a:rPr lang="en-GB" smtClean="0"/>
              <a:t>10/08/2026</a:t>
            </a:fld>
            <a:endParaRPr lang="en-GB"/>
          </a:p>
        </p:txBody>
      </p:sp>
      <p:sp>
        <p:nvSpPr>
          <p:cNvPr id="8" name="Footer Placeholder 7">
            <a:extLst>
              <a:ext uri="{FF2B5EF4-FFF2-40B4-BE49-F238E27FC236}">
                <a16:creationId xmlns:a16="http://schemas.microsoft.com/office/drawing/2014/main" id="{645E2F9B-C4F7-3AC6-6C53-F883E926C7E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15FBAD1-CAA6-8920-CF8C-53BEF8BFBB66}"/>
              </a:ext>
            </a:extLst>
          </p:cNvPr>
          <p:cNvSpPr>
            <a:spLocks noGrp="1"/>
          </p:cNvSpPr>
          <p:nvPr>
            <p:ph type="sldNum" sz="quarter" idx="12"/>
          </p:nvPr>
        </p:nvSpPr>
        <p:spPr/>
        <p:txBody>
          <a:bodyPr/>
          <a:lstStyle/>
          <a:p>
            <a:fld id="{C3D0BA0E-9EFC-4F44-B67E-FA785DD2AE3F}" type="slidenum">
              <a:rPr lang="en-GB" smtClean="0"/>
              <a:t>‹#›</a:t>
            </a:fld>
            <a:endParaRPr lang="en-GB"/>
          </a:p>
        </p:txBody>
      </p:sp>
    </p:spTree>
    <p:extLst>
      <p:ext uri="{BB962C8B-B14F-4D97-AF65-F5344CB8AC3E}">
        <p14:creationId xmlns:p14="http://schemas.microsoft.com/office/powerpoint/2010/main" val="1969294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5FE79-AD04-33C6-9108-A1AF71C41AE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36774DF-ECC6-4B98-8A91-B1F661622EDC}"/>
              </a:ext>
            </a:extLst>
          </p:cNvPr>
          <p:cNvSpPr>
            <a:spLocks noGrp="1"/>
          </p:cNvSpPr>
          <p:nvPr>
            <p:ph type="dt" sz="half" idx="10"/>
          </p:nvPr>
        </p:nvSpPr>
        <p:spPr/>
        <p:txBody>
          <a:bodyPr/>
          <a:lstStyle/>
          <a:p>
            <a:fld id="{D938CD80-C754-4422-9770-034533C7280E}" type="datetimeFigureOut">
              <a:rPr lang="en-GB" smtClean="0"/>
              <a:t>10/08/2026</a:t>
            </a:fld>
            <a:endParaRPr lang="en-GB"/>
          </a:p>
        </p:txBody>
      </p:sp>
      <p:sp>
        <p:nvSpPr>
          <p:cNvPr id="4" name="Footer Placeholder 3">
            <a:extLst>
              <a:ext uri="{FF2B5EF4-FFF2-40B4-BE49-F238E27FC236}">
                <a16:creationId xmlns:a16="http://schemas.microsoft.com/office/drawing/2014/main" id="{0D1A1AAF-73B9-C15D-F8DB-11F30707320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04915D2-180B-6265-571B-D43533734498}"/>
              </a:ext>
            </a:extLst>
          </p:cNvPr>
          <p:cNvSpPr>
            <a:spLocks noGrp="1"/>
          </p:cNvSpPr>
          <p:nvPr>
            <p:ph type="sldNum" sz="quarter" idx="12"/>
          </p:nvPr>
        </p:nvSpPr>
        <p:spPr/>
        <p:txBody>
          <a:bodyPr/>
          <a:lstStyle/>
          <a:p>
            <a:fld id="{C3D0BA0E-9EFC-4F44-B67E-FA785DD2AE3F}" type="slidenum">
              <a:rPr lang="en-GB" smtClean="0"/>
              <a:t>‹#›</a:t>
            </a:fld>
            <a:endParaRPr lang="en-GB"/>
          </a:p>
        </p:txBody>
      </p:sp>
    </p:spTree>
    <p:extLst>
      <p:ext uri="{BB962C8B-B14F-4D97-AF65-F5344CB8AC3E}">
        <p14:creationId xmlns:p14="http://schemas.microsoft.com/office/powerpoint/2010/main" val="904311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85B2F9-6B41-480E-DEA4-2EB6E95E1CBA}"/>
              </a:ext>
            </a:extLst>
          </p:cNvPr>
          <p:cNvSpPr>
            <a:spLocks noGrp="1"/>
          </p:cNvSpPr>
          <p:nvPr>
            <p:ph type="dt" sz="half" idx="10"/>
          </p:nvPr>
        </p:nvSpPr>
        <p:spPr/>
        <p:txBody>
          <a:bodyPr/>
          <a:lstStyle/>
          <a:p>
            <a:fld id="{D938CD80-C754-4422-9770-034533C7280E}" type="datetimeFigureOut">
              <a:rPr lang="en-GB" smtClean="0"/>
              <a:t>10/08/2026</a:t>
            </a:fld>
            <a:endParaRPr lang="en-GB"/>
          </a:p>
        </p:txBody>
      </p:sp>
      <p:sp>
        <p:nvSpPr>
          <p:cNvPr id="3" name="Footer Placeholder 2">
            <a:extLst>
              <a:ext uri="{FF2B5EF4-FFF2-40B4-BE49-F238E27FC236}">
                <a16:creationId xmlns:a16="http://schemas.microsoft.com/office/drawing/2014/main" id="{7E8BF604-50D7-92A8-B0BE-5B5064F6BB3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CFCDE78-C103-3BC5-E6D5-73276653A753}"/>
              </a:ext>
            </a:extLst>
          </p:cNvPr>
          <p:cNvSpPr>
            <a:spLocks noGrp="1"/>
          </p:cNvSpPr>
          <p:nvPr>
            <p:ph type="sldNum" sz="quarter" idx="12"/>
          </p:nvPr>
        </p:nvSpPr>
        <p:spPr/>
        <p:txBody>
          <a:bodyPr/>
          <a:lstStyle/>
          <a:p>
            <a:fld id="{C3D0BA0E-9EFC-4F44-B67E-FA785DD2AE3F}" type="slidenum">
              <a:rPr lang="en-GB" smtClean="0"/>
              <a:t>‹#›</a:t>
            </a:fld>
            <a:endParaRPr lang="en-GB"/>
          </a:p>
        </p:txBody>
      </p:sp>
    </p:spTree>
    <p:extLst>
      <p:ext uri="{BB962C8B-B14F-4D97-AF65-F5344CB8AC3E}">
        <p14:creationId xmlns:p14="http://schemas.microsoft.com/office/powerpoint/2010/main" val="4208697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630BD-5B33-041D-47CB-A97834D485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151FE92-8147-C8A2-24A3-9F5FDB41D4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F63F02B-F5A6-FA8E-A434-54FB3C36F2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1F77B9-A195-8080-7013-22E284FD84D1}"/>
              </a:ext>
            </a:extLst>
          </p:cNvPr>
          <p:cNvSpPr>
            <a:spLocks noGrp="1"/>
          </p:cNvSpPr>
          <p:nvPr>
            <p:ph type="dt" sz="half" idx="10"/>
          </p:nvPr>
        </p:nvSpPr>
        <p:spPr/>
        <p:txBody>
          <a:bodyPr/>
          <a:lstStyle/>
          <a:p>
            <a:fld id="{D938CD80-C754-4422-9770-034533C7280E}" type="datetimeFigureOut">
              <a:rPr lang="en-GB" smtClean="0"/>
              <a:t>10/08/2026</a:t>
            </a:fld>
            <a:endParaRPr lang="en-GB"/>
          </a:p>
        </p:txBody>
      </p:sp>
      <p:sp>
        <p:nvSpPr>
          <p:cNvPr id="6" name="Footer Placeholder 5">
            <a:extLst>
              <a:ext uri="{FF2B5EF4-FFF2-40B4-BE49-F238E27FC236}">
                <a16:creationId xmlns:a16="http://schemas.microsoft.com/office/drawing/2014/main" id="{A9A51F49-08B6-165D-53B0-1884A26427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583A81-D7E9-9123-8477-D8AAD87B0968}"/>
              </a:ext>
            </a:extLst>
          </p:cNvPr>
          <p:cNvSpPr>
            <a:spLocks noGrp="1"/>
          </p:cNvSpPr>
          <p:nvPr>
            <p:ph type="sldNum" sz="quarter" idx="12"/>
          </p:nvPr>
        </p:nvSpPr>
        <p:spPr/>
        <p:txBody>
          <a:bodyPr/>
          <a:lstStyle/>
          <a:p>
            <a:fld id="{C3D0BA0E-9EFC-4F44-B67E-FA785DD2AE3F}" type="slidenum">
              <a:rPr lang="en-GB" smtClean="0"/>
              <a:t>‹#›</a:t>
            </a:fld>
            <a:endParaRPr lang="en-GB"/>
          </a:p>
        </p:txBody>
      </p:sp>
    </p:spTree>
    <p:extLst>
      <p:ext uri="{BB962C8B-B14F-4D97-AF65-F5344CB8AC3E}">
        <p14:creationId xmlns:p14="http://schemas.microsoft.com/office/powerpoint/2010/main" val="704703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A155B-BE17-1B0C-834C-D28A6F4362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FD8340C-35CF-DB5E-48F6-B41FA3A9C9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216C830-FFFE-F5A2-004C-0EF2950B73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E3ED57-E45F-9AFC-84FD-3593FC2F59F8}"/>
              </a:ext>
            </a:extLst>
          </p:cNvPr>
          <p:cNvSpPr>
            <a:spLocks noGrp="1"/>
          </p:cNvSpPr>
          <p:nvPr>
            <p:ph type="dt" sz="half" idx="10"/>
          </p:nvPr>
        </p:nvSpPr>
        <p:spPr/>
        <p:txBody>
          <a:bodyPr/>
          <a:lstStyle/>
          <a:p>
            <a:fld id="{D938CD80-C754-4422-9770-034533C7280E}" type="datetimeFigureOut">
              <a:rPr lang="en-GB" smtClean="0"/>
              <a:t>10/08/2026</a:t>
            </a:fld>
            <a:endParaRPr lang="en-GB"/>
          </a:p>
        </p:txBody>
      </p:sp>
      <p:sp>
        <p:nvSpPr>
          <p:cNvPr id="6" name="Footer Placeholder 5">
            <a:extLst>
              <a:ext uri="{FF2B5EF4-FFF2-40B4-BE49-F238E27FC236}">
                <a16:creationId xmlns:a16="http://schemas.microsoft.com/office/drawing/2014/main" id="{25B35678-8529-B4FC-735E-E6A8E94C58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D6EA941-B932-0604-8DBA-F3F7D101781B}"/>
              </a:ext>
            </a:extLst>
          </p:cNvPr>
          <p:cNvSpPr>
            <a:spLocks noGrp="1"/>
          </p:cNvSpPr>
          <p:nvPr>
            <p:ph type="sldNum" sz="quarter" idx="12"/>
          </p:nvPr>
        </p:nvSpPr>
        <p:spPr/>
        <p:txBody>
          <a:bodyPr/>
          <a:lstStyle/>
          <a:p>
            <a:fld id="{C3D0BA0E-9EFC-4F44-B67E-FA785DD2AE3F}" type="slidenum">
              <a:rPr lang="en-GB" smtClean="0"/>
              <a:t>‹#›</a:t>
            </a:fld>
            <a:endParaRPr lang="en-GB"/>
          </a:p>
        </p:txBody>
      </p:sp>
    </p:spTree>
    <p:extLst>
      <p:ext uri="{BB962C8B-B14F-4D97-AF65-F5344CB8AC3E}">
        <p14:creationId xmlns:p14="http://schemas.microsoft.com/office/powerpoint/2010/main" val="1757713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D3A15F-459A-41A2-D6F4-05467F6198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477984-5B1D-52F4-8768-FE6255C954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17A457-3ED5-E05A-DF03-546631A1C0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938CD80-C754-4422-9770-034533C7280E}" type="datetimeFigureOut">
              <a:rPr lang="en-GB" smtClean="0"/>
              <a:t>10/08/2026</a:t>
            </a:fld>
            <a:endParaRPr lang="en-GB"/>
          </a:p>
        </p:txBody>
      </p:sp>
      <p:sp>
        <p:nvSpPr>
          <p:cNvPr id="5" name="Footer Placeholder 4">
            <a:extLst>
              <a:ext uri="{FF2B5EF4-FFF2-40B4-BE49-F238E27FC236}">
                <a16:creationId xmlns:a16="http://schemas.microsoft.com/office/drawing/2014/main" id="{CCBBBB9B-11B5-CA39-CEA4-95EA314B87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648D4A3-DBBB-5F5C-767B-769831C311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3D0BA0E-9EFC-4F44-B67E-FA785DD2AE3F}" type="slidenum">
              <a:rPr lang="en-GB" smtClean="0"/>
              <a:t>‹#›</a:t>
            </a:fld>
            <a:endParaRPr lang="en-GB"/>
          </a:p>
        </p:txBody>
      </p:sp>
    </p:spTree>
    <p:extLst>
      <p:ext uri="{BB962C8B-B14F-4D97-AF65-F5344CB8AC3E}">
        <p14:creationId xmlns:p14="http://schemas.microsoft.com/office/powerpoint/2010/main" val="1426620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3.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s://www.pxfuel.com/en/free-photo-jevxd" TargetMode="External"/><Relationship Id="rId5" Type="http://schemas.openxmlformats.org/officeDocument/2006/relationships/image" Target="../media/image2.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3.jpe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3.jpe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3.jpe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tags" Target="../tags/tag26.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5.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7.xml"/><Relationship Id="rId5" Type="http://schemas.openxmlformats.org/officeDocument/2006/relationships/image" Target="../media/image3.jpeg"/><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6.xml"/><Relationship Id="rId7" Type="http://schemas.openxmlformats.org/officeDocument/2006/relationships/diagramColors" Target="../diagrams/colors1.xml"/><Relationship Id="rId2" Type="http://schemas.openxmlformats.org/officeDocument/2006/relationships/slideLayout" Target="../slideLayouts/slideLayout6.xml"/><Relationship Id="rId1" Type="http://schemas.openxmlformats.org/officeDocument/2006/relationships/tags" Target="../tags/tag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4C87B-7649-564B-35FB-E206253AF10D}"/>
              </a:ext>
            </a:extLst>
          </p:cNvPr>
          <p:cNvSpPr>
            <a:spLocks noGrp="1"/>
          </p:cNvSpPr>
          <p:nvPr>
            <p:ph type="ctrTitle"/>
          </p:nvPr>
        </p:nvSpPr>
        <p:spPr>
          <a:xfrm>
            <a:off x="1387903" y="2670464"/>
            <a:ext cx="9144000" cy="2387600"/>
          </a:xfrm>
        </p:spPr>
        <p:txBody>
          <a:bodyPr>
            <a:normAutofit fontScale="90000"/>
          </a:bodyPr>
          <a:lstStyle/>
          <a:p>
            <a:r>
              <a:rPr lang="en-GB" b="1" dirty="0">
                <a:solidFill>
                  <a:schemeClr val="accent6">
                    <a:lumMod val="50000"/>
                  </a:schemeClr>
                </a:solidFill>
              </a:rPr>
              <a:t>Leeds </a:t>
            </a:r>
            <a:r>
              <a:rPr lang="en-GB" b="1" dirty="0" err="1">
                <a:solidFill>
                  <a:schemeClr val="accent6">
                    <a:lumMod val="50000"/>
                  </a:schemeClr>
                </a:solidFill>
              </a:rPr>
              <a:t>DClin</a:t>
            </a:r>
            <a:r>
              <a:rPr lang="en-GB" b="1" dirty="0">
                <a:solidFill>
                  <a:schemeClr val="accent6">
                    <a:lumMod val="50000"/>
                  </a:schemeClr>
                </a:solidFill>
              </a:rPr>
              <a:t> Supervisor Update</a:t>
            </a:r>
            <a:br>
              <a:rPr lang="en-GB" dirty="0"/>
            </a:br>
            <a:br>
              <a:rPr lang="en-US" dirty="0"/>
            </a:br>
            <a:r>
              <a:rPr lang="en-GB" dirty="0"/>
              <a:t>Systematic Case Methodology</a:t>
            </a:r>
            <a:br>
              <a:rPr lang="en-GB" dirty="0"/>
            </a:br>
            <a:br>
              <a:rPr lang="en-GB" dirty="0"/>
            </a:br>
            <a:endParaRPr lang="en-GB" dirty="0"/>
          </a:p>
        </p:txBody>
      </p:sp>
      <p:sp>
        <p:nvSpPr>
          <p:cNvPr id="3" name="Subtitle 2">
            <a:extLst>
              <a:ext uri="{FF2B5EF4-FFF2-40B4-BE49-F238E27FC236}">
                <a16:creationId xmlns:a16="http://schemas.microsoft.com/office/drawing/2014/main" id="{BEA9EB12-F88A-0522-BB5F-9EF3BFEC260E}"/>
              </a:ext>
            </a:extLst>
          </p:cNvPr>
          <p:cNvSpPr>
            <a:spLocks noGrp="1"/>
          </p:cNvSpPr>
          <p:nvPr>
            <p:ph type="subTitle" idx="1"/>
          </p:nvPr>
        </p:nvSpPr>
        <p:spPr>
          <a:xfrm>
            <a:off x="1446484" y="3496677"/>
            <a:ext cx="9144000" cy="1655762"/>
          </a:xfrm>
        </p:spPr>
        <p:txBody>
          <a:bodyPr/>
          <a:lstStyle/>
          <a:p>
            <a:endParaRPr lang="en-GB" dirty="0"/>
          </a:p>
          <a:p>
            <a:r>
              <a:rPr lang="en-GB" dirty="0"/>
              <a:t>Rebecca Dalby, Ciara Masterson and Beckie Yeates</a:t>
            </a:r>
          </a:p>
        </p:txBody>
      </p:sp>
      <p:grpSp>
        <p:nvGrpSpPr>
          <p:cNvPr id="8" name="Group 7">
            <a:extLst>
              <a:ext uri="{FF2B5EF4-FFF2-40B4-BE49-F238E27FC236}">
                <a16:creationId xmlns:a16="http://schemas.microsoft.com/office/drawing/2014/main" id="{4B8059D3-BCD7-3596-1820-352CB04DD7CF}"/>
              </a:ext>
            </a:extLst>
          </p:cNvPr>
          <p:cNvGrpSpPr/>
          <p:nvPr/>
        </p:nvGrpSpPr>
        <p:grpSpPr>
          <a:xfrm>
            <a:off x="4484023" y="5042277"/>
            <a:ext cx="1434996" cy="1332521"/>
            <a:chOff x="8614894" y="2148840"/>
            <a:chExt cx="3344744" cy="3152593"/>
          </a:xfrm>
        </p:grpSpPr>
        <p:sp>
          <p:nvSpPr>
            <p:cNvPr id="9" name="Isosceles Triangle 8">
              <a:extLst>
                <a:ext uri="{FF2B5EF4-FFF2-40B4-BE49-F238E27FC236}">
                  <a16:creationId xmlns:a16="http://schemas.microsoft.com/office/drawing/2014/main" id="{99655318-102F-3C78-0789-1F6A41E1C441}"/>
                </a:ext>
              </a:extLst>
            </p:cNvPr>
            <p:cNvSpPr/>
            <p:nvPr/>
          </p:nvSpPr>
          <p:spPr>
            <a:xfrm>
              <a:off x="10871200" y="4399389"/>
              <a:ext cx="398676" cy="219098"/>
            </a:xfrm>
            <a:prstGeom prst="triangle">
              <a:avLst/>
            </a:prstGeom>
            <a:solidFill>
              <a:schemeClr val="tx2">
                <a:lumMod val="50000"/>
                <a:lumOff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0" name="Group 9">
              <a:extLst>
                <a:ext uri="{FF2B5EF4-FFF2-40B4-BE49-F238E27FC236}">
                  <a16:creationId xmlns:a16="http://schemas.microsoft.com/office/drawing/2014/main" id="{86CB43B3-454D-B0D8-B515-61AC0F68760F}"/>
                </a:ext>
              </a:extLst>
            </p:cNvPr>
            <p:cNvGrpSpPr/>
            <p:nvPr/>
          </p:nvGrpSpPr>
          <p:grpSpPr>
            <a:xfrm>
              <a:off x="8614894" y="2148840"/>
              <a:ext cx="3344744" cy="3152593"/>
              <a:chOff x="8614894" y="2148840"/>
              <a:chExt cx="3344744" cy="3152593"/>
            </a:xfrm>
          </p:grpSpPr>
          <p:cxnSp>
            <p:nvCxnSpPr>
              <p:cNvPr id="11" name="Straight Connector 10">
                <a:extLst>
                  <a:ext uri="{FF2B5EF4-FFF2-40B4-BE49-F238E27FC236}">
                    <a16:creationId xmlns:a16="http://schemas.microsoft.com/office/drawing/2014/main" id="{E7AB886B-A67A-5686-F74F-C05F81CA3AA8}"/>
                  </a:ext>
                </a:extLst>
              </p:cNvPr>
              <p:cNvCxnSpPr>
                <a:cxnSpLocks/>
              </p:cNvCxnSpPr>
              <p:nvPr/>
            </p:nvCxnSpPr>
            <p:spPr>
              <a:xfrm flipV="1">
                <a:off x="8614894" y="2148840"/>
                <a:ext cx="3302786" cy="3124200"/>
              </a:xfrm>
              <a:prstGeom prst="line">
                <a:avLst/>
              </a:prstGeom>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2012D82A-32F3-CBC0-9F69-291937B3C743}"/>
                  </a:ext>
                </a:extLst>
              </p:cNvPr>
              <p:cNvGrpSpPr/>
              <p:nvPr/>
            </p:nvGrpSpPr>
            <p:grpSpPr>
              <a:xfrm>
                <a:off x="8614894" y="2148840"/>
                <a:ext cx="3344744" cy="3152593"/>
                <a:chOff x="8614894" y="2148840"/>
                <a:chExt cx="3344744" cy="3152593"/>
              </a:xfrm>
            </p:grpSpPr>
            <p:cxnSp>
              <p:nvCxnSpPr>
                <p:cNvPr id="13" name="Straight Connector 12">
                  <a:extLst>
                    <a:ext uri="{FF2B5EF4-FFF2-40B4-BE49-F238E27FC236}">
                      <a16:creationId xmlns:a16="http://schemas.microsoft.com/office/drawing/2014/main" id="{54F133D5-0A08-A004-3EFC-FC8CE7F67CF5}"/>
                    </a:ext>
                  </a:extLst>
                </p:cNvPr>
                <p:cNvCxnSpPr>
                  <a:cxnSpLocks/>
                </p:cNvCxnSpPr>
                <p:nvPr/>
              </p:nvCxnSpPr>
              <p:spPr>
                <a:xfrm>
                  <a:off x="8614894" y="5273040"/>
                  <a:ext cx="3302786" cy="0"/>
                </a:xfrm>
                <a:prstGeom prst="line">
                  <a:avLst/>
                </a:prstGeom>
              </p:spPr>
              <p:style>
                <a:lnRef idx="2">
                  <a:schemeClr val="dk1"/>
                </a:lnRef>
                <a:fillRef idx="0">
                  <a:schemeClr val="dk1"/>
                </a:fillRef>
                <a:effectRef idx="1">
                  <a:schemeClr val="dk1"/>
                </a:effectRef>
                <a:fontRef idx="minor">
                  <a:schemeClr val="tx1"/>
                </a:fontRef>
              </p:style>
            </p:cxnSp>
            <p:grpSp>
              <p:nvGrpSpPr>
                <p:cNvPr id="14" name="Group 13">
                  <a:extLst>
                    <a:ext uri="{FF2B5EF4-FFF2-40B4-BE49-F238E27FC236}">
                      <a16:creationId xmlns:a16="http://schemas.microsoft.com/office/drawing/2014/main" id="{3427D9FC-02F7-91D2-83DB-8C690E9124F4}"/>
                    </a:ext>
                  </a:extLst>
                </p:cNvPr>
                <p:cNvGrpSpPr/>
                <p:nvPr/>
              </p:nvGrpSpPr>
              <p:grpSpPr>
                <a:xfrm>
                  <a:off x="8614894" y="2148840"/>
                  <a:ext cx="3344744" cy="3152593"/>
                  <a:chOff x="8614894" y="2148840"/>
                  <a:chExt cx="3344744" cy="3152593"/>
                </a:xfrm>
              </p:grpSpPr>
              <p:cxnSp>
                <p:nvCxnSpPr>
                  <p:cNvPr id="15" name="Straight Connector 14">
                    <a:extLst>
                      <a:ext uri="{FF2B5EF4-FFF2-40B4-BE49-F238E27FC236}">
                        <a16:creationId xmlns:a16="http://schemas.microsoft.com/office/drawing/2014/main" id="{33F3CDD2-09DF-C2BF-4726-28570F2B0E54}"/>
                      </a:ext>
                    </a:extLst>
                  </p:cNvPr>
                  <p:cNvCxnSpPr/>
                  <p:nvPr/>
                </p:nvCxnSpPr>
                <p:spPr>
                  <a:xfrm>
                    <a:off x="8614894" y="2148840"/>
                    <a:ext cx="0" cy="3124200"/>
                  </a:xfrm>
                  <a:prstGeom prst="line">
                    <a:avLst/>
                  </a:prstGeom>
                </p:spPr>
                <p:style>
                  <a:lnRef idx="2">
                    <a:schemeClr val="dk1"/>
                  </a:lnRef>
                  <a:fillRef idx="0">
                    <a:schemeClr val="dk1"/>
                  </a:fillRef>
                  <a:effectRef idx="1">
                    <a:schemeClr val="dk1"/>
                  </a:effectRef>
                  <a:fontRef idx="minor">
                    <a:schemeClr val="tx1"/>
                  </a:fontRef>
                </p:style>
              </p:cxnSp>
              <p:cxnSp>
                <p:nvCxnSpPr>
                  <p:cNvPr id="16" name="Straight Connector 15">
                    <a:extLst>
                      <a:ext uri="{FF2B5EF4-FFF2-40B4-BE49-F238E27FC236}">
                        <a16:creationId xmlns:a16="http://schemas.microsoft.com/office/drawing/2014/main" id="{AB5EC778-64E0-F9BF-9723-F7150D09BD52}"/>
                      </a:ext>
                    </a:extLst>
                  </p:cNvPr>
                  <p:cNvCxnSpPr>
                    <a:cxnSpLocks/>
                  </p:cNvCxnSpPr>
                  <p:nvPr/>
                </p:nvCxnSpPr>
                <p:spPr>
                  <a:xfrm flipV="1">
                    <a:off x="8614894" y="2148840"/>
                    <a:ext cx="2738906" cy="251460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4250CA4D-7E83-97E3-E458-671F721122FF}"/>
                      </a:ext>
                    </a:extLst>
                  </p:cNvPr>
                  <p:cNvCxnSpPr>
                    <a:cxnSpLocks/>
                  </p:cNvCxnSpPr>
                  <p:nvPr/>
                </p:nvCxnSpPr>
                <p:spPr>
                  <a:xfrm flipV="1">
                    <a:off x="9304657" y="2786833"/>
                    <a:ext cx="2654981" cy="251460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5322C324-7BA9-8B86-65C7-2CBC86ED7C54}"/>
                      </a:ext>
                    </a:extLst>
                  </p:cNvPr>
                  <p:cNvCxnSpPr>
                    <a:cxnSpLocks/>
                  </p:cNvCxnSpPr>
                  <p:nvPr/>
                </p:nvCxnSpPr>
                <p:spPr>
                  <a:xfrm>
                    <a:off x="8614894" y="3710940"/>
                    <a:ext cx="3302786" cy="0"/>
                  </a:xfrm>
                  <a:prstGeom prst="line">
                    <a:avLst/>
                  </a:prstGeom>
                  <a:ln>
                    <a:prstDash val="dash"/>
                  </a:ln>
                </p:spPr>
                <p:style>
                  <a:lnRef idx="2">
                    <a:schemeClr val="dk1"/>
                  </a:lnRef>
                  <a:fillRef idx="0">
                    <a:schemeClr val="dk1"/>
                  </a:fillRef>
                  <a:effectRef idx="1">
                    <a:schemeClr val="dk1"/>
                  </a:effectRef>
                  <a:fontRef idx="minor">
                    <a:schemeClr val="tx1"/>
                  </a:fontRef>
                </p:style>
              </p:cxnSp>
              <p:cxnSp>
                <p:nvCxnSpPr>
                  <p:cNvPr id="19" name="Straight Connector 18">
                    <a:extLst>
                      <a:ext uri="{FF2B5EF4-FFF2-40B4-BE49-F238E27FC236}">
                        <a16:creationId xmlns:a16="http://schemas.microsoft.com/office/drawing/2014/main" id="{2EB94578-68FD-14F3-CEF9-A3C8A1CAE0FA}"/>
                      </a:ext>
                    </a:extLst>
                  </p:cNvPr>
                  <p:cNvCxnSpPr>
                    <a:cxnSpLocks/>
                  </p:cNvCxnSpPr>
                  <p:nvPr/>
                </p:nvCxnSpPr>
                <p:spPr>
                  <a:xfrm>
                    <a:off x="8614894" y="2148840"/>
                    <a:ext cx="3302786" cy="0"/>
                  </a:xfrm>
                  <a:prstGeom prst="line">
                    <a:avLst/>
                  </a:prstGeom>
                </p:spPr>
                <p:style>
                  <a:lnRef idx="2">
                    <a:schemeClr val="dk1"/>
                  </a:lnRef>
                  <a:fillRef idx="0">
                    <a:schemeClr val="dk1"/>
                  </a:fillRef>
                  <a:effectRef idx="1">
                    <a:schemeClr val="dk1"/>
                  </a:effectRef>
                  <a:fontRef idx="minor">
                    <a:schemeClr val="tx1"/>
                  </a:fontRef>
                </p:style>
              </p:cxnSp>
              <p:cxnSp>
                <p:nvCxnSpPr>
                  <p:cNvPr id="20" name="Straight Connector 19">
                    <a:extLst>
                      <a:ext uri="{FF2B5EF4-FFF2-40B4-BE49-F238E27FC236}">
                        <a16:creationId xmlns:a16="http://schemas.microsoft.com/office/drawing/2014/main" id="{A9FCCC6F-E1AE-369C-6018-2DF1C9495AFE}"/>
                      </a:ext>
                    </a:extLst>
                  </p:cNvPr>
                  <p:cNvCxnSpPr/>
                  <p:nvPr/>
                </p:nvCxnSpPr>
                <p:spPr>
                  <a:xfrm>
                    <a:off x="11917680" y="2148840"/>
                    <a:ext cx="0" cy="3124200"/>
                  </a:xfrm>
                  <a:prstGeom prst="line">
                    <a:avLst/>
                  </a:prstGeom>
                </p:spPr>
                <p:style>
                  <a:lnRef idx="2">
                    <a:schemeClr val="dk1"/>
                  </a:lnRef>
                  <a:fillRef idx="0">
                    <a:schemeClr val="dk1"/>
                  </a:fillRef>
                  <a:effectRef idx="1">
                    <a:schemeClr val="dk1"/>
                  </a:effectRef>
                  <a:fontRef idx="minor">
                    <a:schemeClr val="tx1"/>
                  </a:fontRef>
                </p:style>
              </p:cxnSp>
            </p:grpSp>
          </p:grpSp>
        </p:grpSp>
      </p:grpSp>
      <p:grpSp>
        <p:nvGrpSpPr>
          <p:cNvPr id="4" name="Group 3" descr="This graph shows how more frequent measurement, as in a single-case design, allows us to compare more frequent data points between the baseline and the treatment phase. This is useful in the absence of a control.">
            <a:extLst>
              <a:ext uri="{FF2B5EF4-FFF2-40B4-BE49-F238E27FC236}">
                <a16:creationId xmlns:a16="http://schemas.microsoft.com/office/drawing/2014/main" id="{B5D32F4B-3253-7232-902A-60102E061DDA}"/>
              </a:ext>
            </a:extLst>
          </p:cNvPr>
          <p:cNvGrpSpPr/>
          <p:nvPr/>
        </p:nvGrpSpPr>
        <p:grpSpPr>
          <a:xfrm>
            <a:off x="7323415" y="4788088"/>
            <a:ext cx="3276069" cy="1606790"/>
            <a:chOff x="4937818" y="4116831"/>
            <a:chExt cx="2304256" cy="1606790"/>
          </a:xfrm>
        </p:grpSpPr>
        <p:grpSp>
          <p:nvGrpSpPr>
            <p:cNvPr id="5" name="Group 4">
              <a:extLst>
                <a:ext uri="{FF2B5EF4-FFF2-40B4-BE49-F238E27FC236}">
                  <a16:creationId xmlns:a16="http://schemas.microsoft.com/office/drawing/2014/main" id="{806725A3-D31C-37BD-CBB0-7EADD41DA611}"/>
                </a:ext>
              </a:extLst>
            </p:cNvPr>
            <p:cNvGrpSpPr/>
            <p:nvPr/>
          </p:nvGrpSpPr>
          <p:grpSpPr>
            <a:xfrm>
              <a:off x="4937818" y="4116831"/>
              <a:ext cx="2304256" cy="1606790"/>
              <a:chOff x="4932040" y="1215802"/>
              <a:chExt cx="2304256" cy="1606790"/>
            </a:xfrm>
          </p:grpSpPr>
          <p:cxnSp>
            <p:nvCxnSpPr>
              <p:cNvPr id="43" name="Straight Connector 42">
                <a:extLst>
                  <a:ext uri="{FF2B5EF4-FFF2-40B4-BE49-F238E27FC236}">
                    <a16:creationId xmlns:a16="http://schemas.microsoft.com/office/drawing/2014/main" id="{C3231EEC-877E-BF07-867C-115D2E82D442}"/>
                  </a:ext>
                </a:extLst>
              </p:cNvPr>
              <p:cNvCxnSpPr/>
              <p:nvPr/>
            </p:nvCxnSpPr>
            <p:spPr>
              <a:xfrm>
                <a:off x="4932040" y="1215802"/>
                <a:ext cx="0" cy="1606790"/>
              </a:xfrm>
              <a:prstGeom prst="line">
                <a:avLst/>
              </a:prstGeom>
              <a:ln w="19050"/>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04918B72-BE6C-D649-61D8-04AFE3ACDE6E}"/>
                  </a:ext>
                </a:extLst>
              </p:cNvPr>
              <p:cNvCxnSpPr/>
              <p:nvPr/>
            </p:nvCxnSpPr>
            <p:spPr>
              <a:xfrm>
                <a:off x="4932040" y="2815535"/>
                <a:ext cx="2304256" cy="0"/>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6" name="Group 5">
              <a:extLst>
                <a:ext uri="{FF2B5EF4-FFF2-40B4-BE49-F238E27FC236}">
                  <a16:creationId xmlns:a16="http://schemas.microsoft.com/office/drawing/2014/main" id="{1002C191-0988-BC36-6FB0-26A078FF65CC}"/>
                </a:ext>
              </a:extLst>
            </p:cNvPr>
            <p:cNvGrpSpPr/>
            <p:nvPr/>
          </p:nvGrpSpPr>
          <p:grpSpPr>
            <a:xfrm>
              <a:off x="5076056" y="4230427"/>
              <a:ext cx="681980" cy="296416"/>
              <a:chOff x="5076056" y="4230427"/>
              <a:chExt cx="681980" cy="296416"/>
            </a:xfrm>
            <a:solidFill>
              <a:schemeClr val="tx1">
                <a:lumMod val="50000"/>
                <a:lumOff val="50000"/>
              </a:schemeClr>
            </a:solidFill>
          </p:grpSpPr>
          <p:sp>
            <p:nvSpPr>
              <p:cNvPr id="34" name="Isosceles Triangle 33">
                <a:extLst>
                  <a:ext uri="{FF2B5EF4-FFF2-40B4-BE49-F238E27FC236}">
                    <a16:creationId xmlns:a16="http://schemas.microsoft.com/office/drawing/2014/main" id="{F1700BCD-0AD0-D2DC-FFEB-923B326780DF}"/>
                  </a:ext>
                </a:extLst>
              </p:cNvPr>
              <p:cNvSpPr/>
              <p:nvPr/>
            </p:nvSpPr>
            <p:spPr>
              <a:xfrm>
                <a:off x="5076056" y="4290628"/>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dirty="0">
                  <a:solidFill>
                    <a:prstClr val="white"/>
                  </a:solidFill>
                </a:endParaRPr>
              </a:p>
            </p:txBody>
          </p:sp>
          <p:sp>
            <p:nvSpPr>
              <p:cNvPr id="35" name="Isosceles Triangle 34">
                <a:extLst>
                  <a:ext uri="{FF2B5EF4-FFF2-40B4-BE49-F238E27FC236}">
                    <a16:creationId xmlns:a16="http://schemas.microsoft.com/office/drawing/2014/main" id="{513E35D1-41BB-8416-E85A-5D4DBA953375}"/>
                  </a:ext>
                </a:extLst>
              </p:cNvPr>
              <p:cNvSpPr/>
              <p:nvPr/>
            </p:nvSpPr>
            <p:spPr>
              <a:xfrm>
                <a:off x="5217108" y="4371020"/>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36" name="Isosceles Triangle 35">
                <a:extLst>
                  <a:ext uri="{FF2B5EF4-FFF2-40B4-BE49-F238E27FC236}">
                    <a16:creationId xmlns:a16="http://schemas.microsoft.com/office/drawing/2014/main" id="{F25787A8-6D70-DF33-F8EF-CC444B49ADF6}"/>
                  </a:ext>
                </a:extLst>
              </p:cNvPr>
              <p:cNvSpPr/>
              <p:nvPr/>
            </p:nvSpPr>
            <p:spPr>
              <a:xfrm>
                <a:off x="5371232" y="4230427"/>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37" name="Isosceles Triangle 36">
                <a:extLst>
                  <a:ext uri="{FF2B5EF4-FFF2-40B4-BE49-F238E27FC236}">
                    <a16:creationId xmlns:a16="http://schemas.microsoft.com/office/drawing/2014/main" id="{BE8F8757-B6D8-AADB-7228-907996807DE2}"/>
                  </a:ext>
                </a:extLst>
              </p:cNvPr>
              <p:cNvSpPr/>
              <p:nvPr/>
            </p:nvSpPr>
            <p:spPr>
              <a:xfrm>
                <a:off x="5515533" y="4454835"/>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38" name="Isosceles Triangle 37">
                <a:extLst>
                  <a:ext uri="{FF2B5EF4-FFF2-40B4-BE49-F238E27FC236}">
                    <a16:creationId xmlns:a16="http://schemas.microsoft.com/office/drawing/2014/main" id="{9EDA1E8E-E4ED-6914-4BCB-EE1D3B2AFA6F}"/>
                  </a:ext>
                </a:extLst>
              </p:cNvPr>
              <p:cNvSpPr/>
              <p:nvPr/>
            </p:nvSpPr>
            <p:spPr>
              <a:xfrm>
                <a:off x="5686028" y="4293096"/>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cxnSp>
            <p:nvCxnSpPr>
              <p:cNvPr id="39" name="Straight Connector 38">
                <a:extLst>
                  <a:ext uri="{FF2B5EF4-FFF2-40B4-BE49-F238E27FC236}">
                    <a16:creationId xmlns:a16="http://schemas.microsoft.com/office/drawing/2014/main" id="{0425A6BD-17F0-2BBE-8811-E26E242F5295}"/>
                  </a:ext>
                </a:extLst>
              </p:cNvPr>
              <p:cNvCxnSpPr>
                <a:stCxn id="34" idx="4"/>
                <a:endCxn id="35" idx="1"/>
              </p:cNvCxnSpPr>
              <p:nvPr/>
            </p:nvCxnSpPr>
            <p:spPr>
              <a:xfrm>
                <a:off x="5148064" y="4362636"/>
                <a:ext cx="87046" cy="44388"/>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D663F00-FDD6-845F-8FC0-264E082EAA60}"/>
                  </a:ext>
                </a:extLst>
              </p:cNvPr>
              <p:cNvCxnSpPr>
                <a:endCxn id="37" idx="0"/>
              </p:cNvCxnSpPr>
              <p:nvPr/>
            </p:nvCxnSpPr>
            <p:spPr>
              <a:xfrm>
                <a:off x="5419424" y="4314521"/>
                <a:ext cx="132113" cy="140314"/>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8C090A5-370E-6422-B354-816C35D7FA25}"/>
                  </a:ext>
                </a:extLst>
              </p:cNvPr>
              <p:cNvCxnSpPr>
                <a:stCxn id="36" idx="3"/>
                <a:endCxn id="35" idx="1"/>
              </p:cNvCxnSpPr>
              <p:nvPr/>
            </p:nvCxnSpPr>
            <p:spPr>
              <a:xfrm flipH="1">
                <a:off x="5235110" y="4302435"/>
                <a:ext cx="172126" cy="104589"/>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ED49C18-DAA3-F7A1-79D4-57AC581AB363}"/>
                  </a:ext>
                </a:extLst>
              </p:cNvPr>
              <p:cNvCxnSpPr>
                <a:endCxn id="38" idx="3"/>
              </p:cNvCxnSpPr>
              <p:nvPr/>
            </p:nvCxnSpPr>
            <p:spPr>
              <a:xfrm flipV="1">
                <a:off x="5578478" y="4365104"/>
                <a:ext cx="143554" cy="155544"/>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465D5409-6931-7F45-E235-06CD4B109FBA}"/>
                </a:ext>
              </a:extLst>
            </p:cNvPr>
            <p:cNvGrpSpPr/>
            <p:nvPr/>
          </p:nvGrpSpPr>
          <p:grpSpPr>
            <a:xfrm>
              <a:off x="5973411" y="4783832"/>
              <a:ext cx="1190877" cy="822176"/>
              <a:chOff x="5973411" y="4783832"/>
              <a:chExt cx="1190877" cy="822176"/>
            </a:xfrm>
            <a:solidFill>
              <a:schemeClr val="tx1">
                <a:lumMod val="50000"/>
                <a:lumOff val="50000"/>
              </a:schemeClr>
            </a:solidFill>
          </p:grpSpPr>
          <p:sp>
            <p:nvSpPr>
              <p:cNvPr id="21" name="Isosceles Triangle 20">
                <a:extLst>
                  <a:ext uri="{FF2B5EF4-FFF2-40B4-BE49-F238E27FC236}">
                    <a16:creationId xmlns:a16="http://schemas.microsoft.com/office/drawing/2014/main" id="{5CC44267-F193-8F1A-A653-FEBED244E4BF}"/>
                  </a:ext>
                </a:extLst>
              </p:cNvPr>
              <p:cNvSpPr/>
              <p:nvPr/>
            </p:nvSpPr>
            <p:spPr>
              <a:xfrm>
                <a:off x="5973411" y="4783832"/>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22" name="Isosceles Triangle 21">
                <a:extLst>
                  <a:ext uri="{FF2B5EF4-FFF2-40B4-BE49-F238E27FC236}">
                    <a16:creationId xmlns:a16="http://schemas.microsoft.com/office/drawing/2014/main" id="{3BA55784-4BC0-A3AC-F3F4-6050279A5E84}"/>
                  </a:ext>
                </a:extLst>
              </p:cNvPr>
              <p:cNvSpPr/>
              <p:nvPr/>
            </p:nvSpPr>
            <p:spPr>
              <a:xfrm>
                <a:off x="6152629" y="5139276"/>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23" name="Isosceles Triangle 22">
                <a:extLst>
                  <a:ext uri="{FF2B5EF4-FFF2-40B4-BE49-F238E27FC236}">
                    <a16:creationId xmlns:a16="http://schemas.microsoft.com/office/drawing/2014/main" id="{9C4E314B-4093-2D68-5C5A-EAF33ECE81C8}"/>
                  </a:ext>
                </a:extLst>
              </p:cNvPr>
              <p:cNvSpPr/>
              <p:nvPr/>
            </p:nvSpPr>
            <p:spPr>
              <a:xfrm>
                <a:off x="6372200" y="5055622"/>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24" name="Isosceles Triangle 23">
                <a:extLst>
                  <a:ext uri="{FF2B5EF4-FFF2-40B4-BE49-F238E27FC236}">
                    <a16:creationId xmlns:a16="http://schemas.microsoft.com/office/drawing/2014/main" id="{4086A45A-300B-E625-5B8E-FA092A67313D}"/>
                  </a:ext>
                </a:extLst>
              </p:cNvPr>
              <p:cNvSpPr/>
              <p:nvPr/>
            </p:nvSpPr>
            <p:spPr>
              <a:xfrm>
                <a:off x="6524600" y="5381600"/>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25" name="Isosceles Triangle 24">
                <a:extLst>
                  <a:ext uri="{FF2B5EF4-FFF2-40B4-BE49-F238E27FC236}">
                    <a16:creationId xmlns:a16="http://schemas.microsoft.com/office/drawing/2014/main" id="{CA12DEC6-79EB-AA07-C961-53657FE45F21}"/>
                  </a:ext>
                </a:extLst>
              </p:cNvPr>
              <p:cNvSpPr/>
              <p:nvPr/>
            </p:nvSpPr>
            <p:spPr>
              <a:xfrm>
                <a:off x="6732240" y="5534000"/>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26" name="Isosceles Triangle 25">
                <a:extLst>
                  <a:ext uri="{FF2B5EF4-FFF2-40B4-BE49-F238E27FC236}">
                    <a16:creationId xmlns:a16="http://schemas.microsoft.com/office/drawing/2014/main" id="{B56CF473-61DA-EF4B-EDDF-BD1D7A62B64C}"/>
                  </a:ext>
                </a:extLst>
              </p:cNvPr>
              <p:cNvSpPr/>
              <p:nvPr/>
            </p:nvSpPr>
            <p:spPr>
              <a:xfrm>
                <a:off x="6876256" y="5157192"/>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27" name="Isosceles Triangle 26">
                <a:extLst>
                  <a:ext uri="{FF2B5EF4-FFF2-40B4-BE49-F238E27FC236}">
                    <a16:creationId xmlns:a16="http://schemas.microsoft.com/office/drawing/2014/main" id="{434FF092-86BA-906A-F873-40AD2567520E}"/>
                  </a:ext>
                </a:extLst>
              </p:cNvPr>
              <p:cNvSpPr/>
              <p:nvPr/>
            </p:nvSpPr>
            <p:spPr>
              <a:xfrm>
                <a:off x="7092280" y="5445224"/>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cxnSp>
            <p:nvCxnSpPr>
              <p:cNvPr id="28" name="Straight Connector 27">
                <a:extLst>
                  <a:ext uri="{FF2B5EF4-FFF2-40B4-BE49-F238E27FC236}">
                    <a16:creationId xmlns:a16="http://schemas.microsoft.com/office/drawing/2014/main" id="{157002A3-EAD8-43D7-FEC3-EF2DAD422EE4}"/>
                  </a:ext>
                </a:extLst>
              </p:cNvPr>
              <p:cNvCxnSpPr>
                <a:stCxn id="21" idx="3"/>
                <a:endCxn id="22" idx="1"/>
              </p:cNvCxnSpPr>
              <p:nvPr/>
            </p:nvCxnSpPr>
            <p:spPr>
              <a:xfrm>
                <a:off x="6009415" y="4855840"/>
                <a:ext cx="161216" cy="319440"/>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D6A8FC4-A524-5F19-B676-53E999AE3A06}"/>
                  </a:ext>
                </a:extLst>
              </p:cNvPr>
              <p:cNvCxnSpPr>
                <a:stCxn id="22" idx="5"/>
                <a:endCxn id="23" idx="5"/>
              </p:cNvCxnSpPr>
              <p:nvPr/>
            </p:nvCxnSpPr>
            <p:spPr>
              <a:xfrm flipV="1">
                <a:off x="6206635" y="5091626"/>
                <a:ext cx="219571" cy="83654"/>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84007DF-EB5D-FCDD-A82B-D1B7877460F8}"/>
                  </a:ext>
                </a:extLst>
              </p:cNvPr>
              <p:cNvCxnSpPr>
                <a:stCxn id="25" idx="0"/>
                <a:endCxn id="26" idx="2"/>
              </p:cNvCxnSpPr>
              <p:nvPr/>
            </p:nvCxnSpPr>
            <p:spPr>
              <a:xfrm flipV="1">
                <a:off x="6768244" y="5229200"/>
                <a:ext cx="108012" cy="304800"/>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84B6EA9-1FF1-C96C-09B1-0ABAD73D7285}"/>
                  </a:ext>
                </a:extLst>
              </p:cNvPr>
              <p:cNvCxnSpPr>
                <a:stCxn id="24" idx="0"/>
              </p:cNvCxnSpPr>
              <p:nvPr/>
            </p:nvCxnSpPr>
            <p:spPr>
              <a:xfrm flipH="1" flipV="1">
                <a:off x="6430274" y="5127630"/>
                <a:ext cx="130330" cy="253970"/>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8A5D32D-6488-8FF5-285E-5FB4EDDBFB21}"/>
                  </a:ext>
                </a:extLst>
              </p:cNvPr>
              <p:cNvCxnSpPr>
                <a:stCxn id="26" idx="4"/>
                <a:endCxn id="27" idx="5"/>
              </p:cNvCxnSpPr>
              <p:nvPr/>
            </p:nvCxnSpPr>
            <p:spPr>
              <a:xfrm>
                <a:off x="6948264" y="5229200"/>
                <a:ext cx="198022" cy="252028"/>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3229BB7-E44E-0F5A-E4A4-58404BD8F5CC}"/>
                  </a:ext>
                </a:extLst>
              </p:cNvPr>
              <p:cNvCxnSpPr>
                <a:stCxn id="25" idx="1"/>
                <a:endCxn id="24" idx="0"/>
              </p:cNvCxnSpPr>
              <p:nvPr/>
            </p:nvCxnSpPr>
            <p:spPr>
              <a:xfrm flipH="1" flipV="1">
                <a:off x="6560604" y="5381600"/>
                <a:ext cx="189638" cy="188404"/>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pic>
        <p:nvPicPr>
          <p:cNvPr id="46" name="Picture 2" descr="The CORE-10 scoresheet">
            <a:extLst>
              <a:ext uri="{FF2B5EF4-FFF2-40B4-BE49-F238E27FC236}">
                <a16:creationId xmlns:a16="http://schemas.microsoft.com/office/drawing/2014/main" id="{1A9C856F-FA51-3D23-43A7-60FB964235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9941" y="4546481"/>
            <a:ext cx="2081093" cy="217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49" descr="Silhouettes of people jumping in the air&#10;&#10;AI-generated content may be incorrect.">
            <a:extLst>
              <a:ext uri="{FF2B5EF4-FFF2-40B4-BE49-F238E27FC236}">
                <a16:creationId xmlns:a16="http://schemas.microsoft.com/office/drawing/2014/main" id="{3AFF9121-F780-691A-3C40-457DEAFC8CFB}"/>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55968" y="1056311"/>
            <a:ext cx="2334519" cy="1614153"/>
          </a:xfrm>
          <a:prstGeom prst="rect">
            <a:avLst/>
          </a:prstGeom>
        </p:spPr>
      </p:pic>
      <p:pic>
        <p:nvPicPr>
          <p:cNvPr id="1026" name="Picture 2" descr="Logo featuring a simplified black and white illustration of a clock tower above bold uppercase text reading &quot;UNIVERSITY OF LEEDS.&quot; Design emphasizes institutional identity with minimalistic style and high contrast.&#10;&#10;AI-generated content may be incorrect.">
            <a:extLst>
              <a:ext uri="{FF2B5EF4-FFF2-40B4-BE49-F238E27FC236}">
                <a16:creationId xmlns:a16="http://schemas.microsoft.com/office/drawing/2014/main" id="{93561AED-515D-7B57-4C47-996041F30F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74629" y="47789"/>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67366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C242A-482C-9345-CA7E-227C163943A2}"/>
              </a:ext>
            </a:extLst>
          </p:cNvPr>
          <p:cNvSpPr>
            <a:spLocks noGrp="1"/>
          </p:cNvSpPr>
          <p:nvPr>
            <p:ph type="title"/>
          </p:nvPr>
        </p:nvSpPr>
        <p:spPr>
          <a:xfrm>
            <a:off x="464820" y="165233"/>
            <a:ext cx="10515600" cy="1325563"/>
          </a:xfrm>
        </p:spPr>
        <p:txBody>
          <a:bodyPr/>
          <a:lstStyle/>
          <a:p>
            <a:r>
              <a:rPr lang="en-GB" b="1" dirty="0">
                <a:solidFill>
                  <a:schemeClr val="accent6">
                    <a:lumMod val="50000"/>
                  </a:schemeClr>
                </a:solidFill>
              </a:rPr>
              <a:t>What is the research question?</a:t>
            </a:r>
          </a:p>
        </p:txBody>
      </p:sp>
      <p:graphicFrame>
        <p:nvGraphicFramePr>
          <p:cNvPr id="7" name="Content Placeholder 3">
            <a:extLst>
              <a:ext uri="{FF2B5EF4-FFF2-40B4-BE49-F238E27FC236}">
                <a16:creationId xmlns:a16="http://schemas.microsoft.com/office/drawing/2014/main" id="{2ED74630-69C9-D252-1DCC-758966E5C57C}"/>
              </a:ext>
            </a:extLst>
          </p:cNvPr>
          <p:cNvGraphicFramePr>
            <a:graphicFrameLocks noGrp="1"/>
          </p:cNvGraphicFramePr>
          <p:nvPr>
            <p:ph idx="1"/>
            <p:extLst>
              <p:ext uri="{D42A27DB-BD31-4B8C-83A1-F6EECF244321}">
                <p14:modId xmlns:p14="http://schemas.microsoft.com/office/powerpoint/2010/main" val="1633949182"/>
              </p:ext>
            </p:extLst>
          </p:nvPr>
        </p:nvGraphicFramePr>
        <p:xfrm>
          <a:off x="464820" y="2553016"/>
          <a:ext cx="10995660" cy="34210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29598468-D06D-27D5-C67B-586DCC551208}"/>
              </a:ext>
            </a:extLst>
          </p:cNvPr>
          <p:cNvSpPr txBox="1"/>
          <p:nvPr/>
        </p:nvSpPr>
        <p:spPr>
          <a:xfrm>
            <a:off x="1493520" y="1721146"/>
            <a:ext cx="10264140" cy="461665"/>
          </a:xfrm>
          <a:prstGeom prst="rect">
            <a:avLst/>
          </a:prstGeom>
          <a:noFill/>
        </p:spPr>
        <p:txBody>
          <a:bodyPr wrap="square" rtlCol="0">
            <a:spAutoFit/>
          </a:bodyPr>
          <a:lstStyle/>
          <a:p>
            <a:r>
              <a:rPr lang="en-GB" sz="2400" b="1" dirty="0"/>
              <a:t>Common pitfall is collecting the data then working backwards</a:t>
            </a:r>
          </a:p>
        </p:txBody>
      </p:sp>
      <p:pic>
        <p:nvPicPr>
          <p:cNvPr id="3" name="Picture 2">
            <a:extLst>
              <a:ext uri="{FF2B5EF4-FFF2-40B4-BE49-F238E27FC236}">
                <a16:creationId xmlns:a16="http://schemas.microsoft.com/office/drawing/2014/main" id="{59887277-9874-15D1-C072-5A8FBFB590F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47231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E4C5A-ACEC-000D-CD61-ED0D46138E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068FE4-64A0-9AFE-4025-EEC252AD9A73}"/>
              </a:ext>
            </a:extLst>
          </p:cNvPr>
          <p:cNvSpPr>
            <a:spLocks noGrp="1"/>
          </p:cNvSpPr>
          <p:nvPr>
            <p:ph type="title"/>
          </p:nvPr>
        </p:nvSpPr>
        <p:spPr/>
        <p:txBody>
          <a:bodyPr/>
          <a:lstStyle/>
          <a:p>
            <a:r>
              <a:rPr lang="en-GB" b="1" dirty="0">
                <a:solidFill>
                  <a:schemeClr val="accent6">
                    <a:lumMod val="50000"/>
                  </a:schemeClr>
                </a:solidFill>
              </a:rPr>
              <a:t>What is the research question?</a:t>
            </a:r>
            <a:endParaRPr lang="en-US" b="1" dirty="0">
              <a:solidFill>
                <a:schemeClr val="accent6">
                  <a:lumMod val="50000"/>
                </a:schemeClr>
              </a:solidFill>
            </a:endParaRPr>
          </a:p>
        </p:txBody>
      </p:sp>
      <p:sp>
        <p:nvSpPr>
          <p:cNvPr id="3" name="Content Placeholder 2">
            <a:extLst>
              <a:ext uri="{FF2B5EF4-FFF2-40B4-BE49-F238E27FC236}">
                <a16:creationId xmlns:a16="http://schemas.microsoft.com/office/drawing/2014/main" id="{E07FAAF8-D4FB-12C3-2D77-E6F3F8474EE3}"/>
              </a:ext>
            </a:extLst>
          </p:cNvPr>
          <p:cNvSpPr>
            <a:spLocks noGrp="1"/>
          </p:cNvSpPr>
          <p:nvPr>
            <p:ph idx="1"/>
          </p:nvPr>
        </p:nvSpPr>
        <p:spPr>
          <a:xfrm>
            <a:off x="838200" y="1548871"/>
            <a:ext cx="10515600" cy="4944004"/>
          </a:xfrm>
        </p:spPr>
        <p:txBody>
          <a:bodyPr vert="horz" lIns="91440" tIns="45720" rIns="91440" bIns="45720" rtlCol="0" anchor="t">
            <a:normAutofit fontScale="85000" lnSpcReduction="10000"/>
          </a:bodyPr>
          <a:lstStyle/>
          <a:p>
            <a:pPr>
              <a:lnSpc>
                <a:spcPct val="120000"/>
              </a:lnSpc>
            </a:pPr>
            <a:r>
              <a:rPr lang="en-GB" dirty="0"/>
              <a:t>“Does </a:t>
            </a:r>
            <a:r>
              <a:rPr lang="en-GB" i="1" dirty="0"/>
              <a:t>[therapy modality] </a:t>
            </a:r>
            <a:r>
              <a:rPr lang="en-GB" dirty="0"/>
              <a:t>lead to significant changes in </a:t>
            </a:r>
            <a:r>
              <a:rPr lang="en-GB" i="1" dirty="0"/>
              <a:t>[treatment target]</a:t>
            </a:r>
            <a:r>
              <a:rPr lang="en-GB" dirty="0"/>
              <a:t> in </a:t>
            </a:r>
            <a:r>
              <a:rPr lang="en-GB" i="1" dirty="0"/>
              <a:t>[sample]?</a:t>
            </a:r>
          </a:p>
          <a:p>
            <a:pPr>
              <a:lnSpc>
                <a:spcPct val="120000"/>
              </a:lnSpc>
            </a:pPr>
            <a:r>
              <a:rPr lang="en-GB" dirty="0"/>
              <a:t>“Why does my client seem to be so much better, and report achieving her goals on idiographic measures, when she shows no change on the nomothetic measures such as the CORE?”</a:t>
            </a:r>
            <a:endParaRPr lang="en-US" dirty="0"/>
          </a:p>
          <a:p>
            <a:pPr>
              <a:lnSpc>
                <a:spcPct val="120000"/>
              </a:lnSpc>
            </a:pPr>
            <a:r>
              <a:rPr lang="en-GB" dirty="0"/>
              <a:t>“I’ve been working with my client on her anxiety, but has our work has impacted some of her other problems?”</a:t>
            </a:r>
          </a:p>
          <a:p>
            <a:pPr>
              <a:lnSpc>
                <a:spcPct val="120000"/>
              </a:lnSpc>
            </a:pPr>
            <a:r>
              <a:rPr lang="en-GB" dirty="0"/>
              <a:t>“Has my therapeutic work helped this child adjust to her chronic illness?”</a:t>
            </a:r>
          </a:p>
          <a:p>
            <a:pPr>
              <a:lnSpc>
                <a:spcPct val="120000"/>
              </a:lnSpc>
            </a:pPr>
            <a:r>
              <a:rPr lang="en-GB" dirty="0"/>
              <a:t>“My client has made huge progress. Was it something I did in therapy, or was it winning the national lottery?”</a:t>
            </a:r>
          </a:p>
        </p:txBody>
      </p:sp>
      <p:pic>
        <p:nvPicPr>
          <p:cNvPr id="4" name="Picture 2">
            <a:extLst>
              <a:ext uri="{FF2B5EF4-FFF2-40B4-BE49-F238E27FC236}">
                <a16:creationId xmlns:a16="http://schemas.microsoft.com/office/drawing/2014/main" id="{5908BAEB-53D7-1C9C-6D39-F48C9D6C6F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08364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178B0-B511-0E65-DC6F-D250D9CEED0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25C7811-4829-94E5-D6E8-C59D3925D2AF}"/>
              </a:ext>
            </a:extLst>
          </p:cNvPr>
          <p:cNvPicPr>
            <a:picLocks noChangeAspect="1"/>
          </p:cNvPicPr>
          <p:nvPr/>
        </p:nvPicPr>
        <p:blipFill>
          <a:blip r:embed="rId3"/>
          <a:stretch>
            <a:fillRect/>
          </a:stretch>
        </p:blipFill>
        <p:spPr>
          <a:xfrm>
            <a:off x="1695299" y="1584324"/>
            <a:ext cx="8569174" cy="4220909"/>
          </a:xfrm>
          <a:prstGeom prst="rect">
            <a:avLst/>
          </a:prstGeom>
        </p:spPr>
      </p:pic>
      <p:sp>
        <p:nvSpPr>
          <p:cNvPr id="6" name="Title 5">
            <a:extLst>
              <a:ext uri="{FF2B5EF4-FFF2-40B4-BE49-F238E27FC236}">
                <a16:creationId xmlns:a16="http://schemas.microsoft.com/office/drawing/2014/main" id="{E5C29020-9021-7D82-C4AB-898A988239E1}"/>
              </a:ext>
            </a:extLst>
          </p:cNvPr>
          <p:cNvSpPr>
            <a:spLocks noGrp="1"/>
          </p:cNvSpPr>
          <p:nvPr>
            <p:ph type="title"/>
          </p:nvPr>
        </p:nvSpPr>
        <p:spPr/>
        <p:txBody>
          <a:bodyPr/>
          <a:lstStyle/>
          <a:p>
            <a:r>
              <a:rPr lang="en-GB" b="1" dirty="0">
                <a:solidFill>
                  <a:schemeClr val="accent6">
                    <a:lumMod val="50000"/>
                  </a:schemeClr>
                </a:solidFill>
              </a:rPr>
              <a:t>A </a:t>
            </a:r>
            <a:r>
              <a:rPr lang="en-GB" b="1">
                <a:solidFill>
                  <a:schemeClr val="accent6">
                    <a:lumMod val="49000"/>
                  </a:schemeClr>
                </a:solidFill>
              </a:rPr>
              <a:t>rich case record</a:t>
            </a:r>
            <a:r>
              <a:rPr lang="en-GB" dirty="0"/>
              <a:t>: </a:t>
            </a:r>
            <a:r>
              <a:rPr lang="en-GB" b="1" dirty="0">
                <a:solidFill>
                  <a:schemeClr val="accent6">
                    <a:lumMod val="50000"/>
                  </a:schemeClr>
                </a:solidFill>
              </a:rPr>
              <a:t>the Morley funnel</a:t>
            </a:r>
          </a:p>
        </p:txBody>
      </p:sp>
      <p:pic>
        <p:nvPicPr>
          <p:cNvPr id="2" name="Picture 2">
            <a:extLst>
              <a:ext uri="{FF2B5EF4-FFF2-40B4-BE49-F238E27FC236}">
                <a16:creationId xmlns:a16="http://schemas.microsoft.com/office/drawing/2014/main" id="{EC3DEEB6-5EF0-ECE1-44F5-9C09D758AE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8631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B2B47-82EE-EDEB-21A6-A423E79894CD}"/>
              </a:ext>
            </a:extLst>
          </p:cNvPr>
          <p:cNvSpPr>
            <a:spLocks noGrp="1"/>
          </p:cNvSpPr>
          <p:nvPr>
            <p:ph type="title"/>
          </p:nvPr>
        </p:nvSpPr>
        <p:spPr/>
        <p:txBody>
          <a:bodyPr/>
          <a:lstStyle/>
          <a:p>
            <a:r>
              <a:rPr lang="en-US" sz="2000" dirty="0">
                <a:latin typeface="Calibri" panose="020F0502020204030204" pitchFamily="34" charset="0"/>
              </a:rPr>
              <a:t>Rich case record is necessary for:</a:t>
            </a:r>
            <a:br>
              <a:rPr lang="en-US" sz="2000" dirty="0">
                <a:latin typeface="Calibri" panose="020F0502020204030204" pitchFamily="34" charset="0"/>
              </a:rPr>
            </a:br>
            <a:r>
              <a:rPr lang="en-US" b="1" dirty="0">
                <a:solidFill>
                  <a:schemeClr val="accent6">
                    <a:lumMod val="50000"/>
                  </a:schemeClr>
                </a:solidFill>
                <a:latin typeface="Calibri" panose="020F0502020204030204" pitchFamily="34" charset="0"/>
              </a:rPr>
              <a:t>Hermeneutic single-case efficacy design</a:t>
            </a:r>
            <a:r>
              <a:rPr lang="en-US" sz="2000" dirty="0">
                <a:latin typeface="Calibri" panose="020F0502020204030204" pitchFamily="34" charset="0"/>
              </a:rPr>
              <a:t>​ (HSCED)</a:t>
            </a:r>
            <a:endParaRPr lang="en-GB" sz="4800" dirty="0"/>
          </a:p>
        </p:txBody>
      </p:sp>
      <p:sp>
        <p:nvSpPr>
          <p:cNvPr id="3" name="Content Placeholder 2">
            <a:extLst>
              <a:ext uri="{FF2B5EF4-FFF2-40B4-BE49-F238E27FC236}">
                <a16:creationId xmlns:a16="http://schemas.microsoft.com/office/drawing/2014/main" id="{083F8F21-4C40-663E-F1AB-41B564568DEB}"/>
              </a:ext>
            </a:extLst>
          </p:cNvPr>
          <p:cNvSpPr>
            <a:spLocks noGrp="1"/>
          </p:cNvSpPr>
          <p:nvPr>
            <p:ph idx="1"/>
          </p:nvPr>
        </p:nvSpPr>
        <p:spPr>
          <a:xfrm>
            <a:off x="911424" y="1703091"/>
            <a:ext cx="10369152" cy="5037137"/>
          </a:xfrm>
        </p:spPr>
        <p:txBody>
          <a:bodyPr vert="horz" lIns="91440" tIns="45720" rIns="91440" bIns="45720" rtlCol="0" anchor="t">
            <a:noAutofit/>
          </a:bodyPr>
          <a:lstStyle/>
          <a:p>
            <a:pPr marL="0" indent="0" fontAlgn="base">
              <a:buNone/>
            </a:pPr>
            <a:r>
              <a:rPr lang="en-GB" sz="2400" dirty="0">
                <a:solidFill>
                  <a:srgbClr val="000000"/>
                </a:solidFill>
                <a:latin typeface="Calibri"/>
                <a:ea typeface="Calibri"/>
                <a:cs typeface="Calibri"/>
              </a:rPr>
              <a:t>Utilises a variety of data from therapist and client: </a:t>
            </a:r>
            <a:endParaRPr lang="en-US" sz="2400" dirty="0">
              <a:latin typeface="Calibri"/>
              <a:ea typeface="Calibri"/>
              <a:cs typeface="Calibri"/>
            </a:endParaRPr>
          </a:p>
          <a:p>
            <a:pPr lvl="1"/>
            <a:r>
              <a:rPr lang="en-GB" dirty="0">
                <a:solidFill>
                  <a:srgbClr val="000000"/>
                </a:solidFill>
                <a:latin typeface="Calibri"/>
                <a:ea typeface="Calibri"/>
                <a:cs typeface="Calibri"/>
              </a:rPr>
              <a:t>Quantitative standardised outcome data</a:t>
            </a:r>
          </a:p>
          <a:p>
            <a:pPr lvl="1"/>
            <a:r>
              <a:rPr lang="en-GB" dirty="0">
                <a:solidFill>
                  <a:srgbClr val="000000"/>
                </a:solidFill>
                <a:latin typeface="Calibri"/>
                <a:ea typeface="Calibri"/>
                <a:cs typeface="Calibri"/>
              </a:rPr>
              <a:t>Weekly change data and </a:t>
            </a:r>
          </a:p>
          <a:p>
            <a:pPr lvl="1"/>
            <a:r>
              <a:rPr lang="en-GB" dirty="0">
                <a:solidFill>
                  <a:srgbClr val="000000"/>
                </a:solidFill>
                <a:latin typeface="Calibri"/>
                <a:ea typeface="Calibri"/>
                <a:cs typeface="Calibri"/>
              </a:rPr>
              <a:t>Qualitative change data.  </a:t>
            </a:r>
            <a:endParaRPr lang="en-US" b="0" i="0" dirty="0">
              <a:solidFill>
                <a:srgbClr val="000000"/>
              </a:solidFill>
              <a:effectLst/>
              <a:latin typeface="Calibri"/>
              <a:ea typeface="Calibri"/>
              <a:cs typeface="Calibri"/>
            </a:endParaRPr>
          </a:p>
          <a:p>
            <a:pPr marL="0" indent="0">
              <a:buNone/>
            </a:pPr>
            <a:r>
              <a:rPr lang="en-US" sz="2400" dirty="0">
                <a:solidFill>
                  <a:srgbClr val="000000"/>
                </a:solidFill>
                <a:latin typeface="Calibri"/>
                <a:ea typeface="Calibri"/>
                <a:cs typeface="Calibri"/>
              </a:rPr>
              <a:t>​</a:t>
            </a:r>
            <a:endParaRPr lang="en-US" sz="2400" b="0" i="0" dirty="0">
              <a:solidFill>
                <a:srgbClr val="000000"/>
              </a:solidFill>
              <a:effectLst/>
              <a:latin typeface="Calibri"/>
              <a:ea typeface="Calibri"/>
              <a:cs typeface="Calibri"/>
            </a:endParaRPr>
          </a:p>
          <a:p>
            <a:pPr marL="0" indent="0" algn="l" rtl="0" fontAlgn="base">
              <a:buNone/>
            </a:pPr>
            <a:r>
              <a:rPr lang="en-GB" sz="2400" dirty="0">
                <a:solidFill>
                  <a:srgbClr val="000000"/>
                </a:solidFill>
                <a:latin typeface="Calibri"/>
                <a:ea typeface="Calibri"/>
                <a:cs typeface="Calibri"/>
              </a:rPr>
              <a:t>Aim:</a:t>
            </a:r>
          </a:p>
          <a:p>
            <a:pPr marL="457200" indent="-457200" fontAlgn="base">
              <a:buAutoNum type="arabicPeriod"/>
            </a:pPr>
            <a:r>
              <a:rPr lang="en-GB" sz="2400" dirty="0">
                <a:solidFill>
                  <a:srgbClr val="000000"/>
                </a:solidFill>
                <a:latin typeface="Calibri"/>
                <a:ea typeface="Calibri"/>
                <a:cs typeface="Calibri"/>
              </a:rPr>
              <a:t>Did the client change substantially over the course of the intervention?</a:t>
            </a:r>
            <a:endParaRPr lang="en-US" sz="2400">
              <a:solidFill>
                <a:srgbClr val="000000"/>
              </a:solidFill>
              <a:latin typeface="Calibri"/>
              <a:ea typeface="Calibri"/>
              <a:cs typeface="Calibri"/>
            </a:endParaRPr>
          </a:p>
          <a:p>
            <a:pPr marL="457200" indent="-457200">
              <a:buAutoNum type="arabicPeriod"/>
            </a:pPr>
            <a:r>
              <a:rPr lang="en-GB" sz="2400">
                <a:solidFill>
                  <a:srgbClr val="000000"/>
                </a:solidFill>
                <a:latin typeface="Calibri"/>
                <a:ea typeface="Calibri"/>
                <a:cs typeface="Calibri"/>
              </a:rPr>
              <a:t> </a:t>
            </a:r>
            <a:r>
              <a:rPr lang="en-GB" sz="2400" dirty="0">
                <a:solidFill>
                  <a:srgbClr val="000000"/>
                </a:solidFill>
                <a:latin typeface="Calibri"/>
                <a:ea typeface="Calibri"/>
                <a:cs typeface="Calibri"/>
              </a:rPr>
              <a:t>If the client changed, did the intervention make a substantial contribution? Can we rule out non-intervention contributions? </a:t>
            </a:r>
            <a:endParaRPr lang="en-US" sz="2400">
              <a:solidFill>
                <a:srgbClr val="000000"/>
              </a:solidFill>
              <a:latin typeface="Calibri"/>
              <a:ea typeface="Calibri"/>
              <a:cs typeface="Calibri"/>
            </a:endParaRPr>
          </a:p>
          <a:p>
            <a:pPr marL="457200" indent="-457200">
              <a:buAutoNum type="arabicPeriod"/>
            </a:pPr>
            <a:r>
              <a:rPr lang="en-GB" sz="2400" dirty="0">
                <a:solidFill>
                  <a:srgbClr val="000000"/>
                </a:solidFill>
                <a:latin typeface="Calibri"/>
                <a:ea typeface="Calibri"/>
                <a:cs typeface="Calibri"/>
              </a:rPr>
              <a:t>If the client changed due to the intervention, what brought about those changes?</a:t>
            </a:r>
            <a:endParaRPr lang="en-US" sz="2400">
              <a:solidFill>
                <a:srgbClr val="000000"/>
              </a:solidFill>
              <a:latin typeface="Calibri"/>
              <a:ea typeface="Calibri"/>
              <a:cs typeface="Calibri"/>
            </a:endParaRPr>
          </a:p>
          <a:p>
            <a:pPr>
              <a:buAutoNum type="arabicPeriod"/>
            </a:pPr>
            <a:endParaRPr lang="en-GB">
              <a:solidFill>
                <a:srgbClr val="000000"/>
              </a:solidFill>
              <a:latin typeface="Aptos"/>
              <a:ea typeface="Calibri" panose="020F0502020204030204" pitchFamily="34" charset="0"/>
              <a:cs typeface="Calibri" panose="020F0502020204030204" pitchFamily="34" charset="0"/>
            </a:endParaRPr>
          </a:p>
          <a:p>
            <a:pPr algn="l">
              <a:buAutoNum type="arabicPeriod"/>
            </a:pPr>
            <a:endParaRPr lang="en-GB" sz="20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2">
            <a:extLst>
              <a:ext uri="{FF2B5EF4-FFF2-40B4-BE49-F238E27FC236}">
                <a16:creationId xmlns:a16="http://schemas.microsoft.com/office/drawing/2014/main" id="{BDCEC01F-DCAC-86C8-E4DD-49E509DABF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02894" y="40034"/>
            <a:ext cx="1789105" cy="111819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83957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302A6-812F-FBA4-1A70-F85205B22495}"/>
              </a:ext>
            </a:extLst>
          </p:cNvPr>
          <p:cNvSpPr>
            <a:spLocks noGrp="1"/>
          </p:cNvSpPr>
          <p:nvPr>
            <p:ph type="title"/>
          </p:nvPr>
        </p:nvSpPr>
        <p:spPr/>
        <p:txBody>
          <a:bodyPr/>
          <a:lstStyle/>
          <a:p>
            <a:r>
              <a:rPr lang="en-GB" b="1" dirty="0">
                <a:solidFill>
                  <a:schemeClr val="accent6">
                    <a:lumMod val="50000"/>
                  </a:schemeClr>
                </a:solidFill>
              </a:rPr>
              <a:t>HSCED</a:t>
            </a:r>
          </a:p>
        </p:txBody>
      </p:sp>
      <p:pic>
        <p:nvPicPr>
          <p:cNvPr id="1026" name="Picture 2">
            <a:extLst>
              <a:ext uri="{FF2B5EF4-FFF2-40B4-BE49-F238E27FC236}">
                <a16:creationId xmlns:a16="http://schemas.microsoft.com/office/drawing/2014/main" id="{B6EDBC75-C873-F162-93D2-1466FB2C614B}"/>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7875" y="2357437"/>
            <a:ext cx="809625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C620A3F-DB33-5DD9-DD79-021FFE2FFB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41378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1383FA-E8C0-998F-75F5-00224D18D820}"/>
              </a:ext>
            </a:extLst>
          </p:cNvPr>
          <p:cNvPicPr>
            <a:picLocks noChangeAspect="1"/>
          </p:cNvPicPr>
          <p:nvPr/>
        </p:nvPicPr>
        <p:blipFill>
          <a:blip r:embed="rId4"/>
          <a:stretch>
            <a:fillRect/>
          </a:stretch>
        </p:blipFill>
        <p:spPr>
          <a:xfrm>
            <a:off x="295722" y="1690688"/>
            <a:ext cx="8569174" cy="4220909"/>
          </a:xfrm>
          <a:prstGeom prst="rect">
            <a:avLst/>
          </a:prstGeom>
        </p:spPr>
      </p:pic>
      <p:sp>
        <p:nvSpPr>
          <p:cNvPr id="6" name="Title 5">
            <a:extLst>
              <a:ext uri="{FF2B5EF4-FFF2-40B4-BE49-F238E27FC236}">
                <a16:creationId xmlns:a16="http://schemas.microsoft.com/office/drawing/2014/main" id="{F3CDBE35-3564-F706-67C3-65811F08727A}"/>
              </a:ext>
            </a:extLst>
          </p:cNvPr>
          <p:cNvSpPr>
            <a:spLocks noGrp="1"/>
          </p:cNvSpPr>
          <p:nvPr>
            <p:ph type="title"/>
          </p:nvPr>
        </p:nvSpPr>
        <p:spPr/>
        <p:txBody>
          <a:bodyPr/>
          <a:lstStyle/>
          <a:p>
            <a:r>
              <a:rPr lang="en-GB" b="1" dirty="0">
                <a:solidFill>
                  <a:schemeClr val="accent6">
                    <a:lumMod val="50000"/>
                  </a:schemeClr>
                </a:solidFill>
              </a:rPr>
              <a:t>A</a:t>
            </a:r>
            <a:r>
              <a:rPr lang="en-GB" dirty="0">
                <a:solidFill>
                  <a:srgbClr val="0070C0"/>
                </a:solidFill>
              </a:rPr>
              <a:t> </a:t>
            </a:r>
            <a:r>
              <a:rPr lang="en-GB" b="1" dirty="0">
                <a:solidFill>
                  <a:srgbClr val="0070C0"/>
                </a:solidFill>
              </a:rPr>
              <a:t>rich case record: </a:t>
            </a:r>
            <a:r>
              <a:rPr lang="en-GB" b="1" dirty="0">
                <a:solidFill>
                  <a:schemeClr val="accent6">
                    <a:lumMod val="50000"/>
                  </a:schemeClr>
                </a:solidFill>
              </a:rPr>
              <a:t>the Morley funnel</a:t>
            </a:r>
          </a:p>
        </p:txBody>
      </p:sp>
      <p:sp>
        <p:nvSpPr>
          <p:cNvPr id="19" name="TextBox 18">
            <a:extLst>
              <a:ext uri="{FF2B5EF4-FFF2-40B4-BE49-F238E27FC236}">
                <a16:creationId xmlns:a16="http://schemas.microsoft.com/office/drawing/2014/main" id="{0C843B9C-37DB-850B-7BD9-C20B92934B2F}"/>
              </a:ext>
            </a:extLst>
          </p:cNvPr>
          <p:cNvSpPr txBox="1"/>
          <p:nvPr/>
        </p:nvSpPr>
        <p:spPr>
          <a:xfrm>
            <a:off x="8638827" y="2652891"/>
            <a:ext cx="1627460" cy="276999"/>
          </a:xfrm>
          <a:prstGeom prst="rect">
            <a:avLst/>
          </a:prstGeom>
          <a:noFill/>
        </p:spPr>
        <p:txBody>
          <a:bodyPr wrap="square" rtlCol="0">
            <a:spAutoFit/>
          </a:bodyPr>
          <a:lstStyle/>
          <a:p>
            <a:r>
              <a:rPr lang="en-GB" sz="1200" dirty="0"/>
              <a:t>deteriorated</a:t>
            </a:r>
          </a:p>
        </p:txBody>
      </p:sp>
      <p:sp>
        <p:nvSpPr>
          <p:cNvPr id="20" name="TextBox 19">
            <a:extLst>
              <a:ext uri="{FF2B5EF4-FFF2-40B4-BE49-F238E27FC236}">
                <a16:creationId xmlns:a16="http://schemas.microsoft.com/office/drawing/2014/main" id="{7B94D7B2-0AEF-38C8-09F7-5406447CE1E0}"/>
              </a:ext>
            </a:extLst>
          </p:cNvPr>
          <p:cNvSpPr txBox="1"/>
          <p:nvPr/>
        </p:nvSpPr>
        <p:spPr>
          <a:xfrm rot="19127525">
            <a:off x="9196558" y="3734161"/>
            <a:ext cx="1627460" cy="276999"/>
          </a:xfrm>
          <a:prstGeom prst="rect">
            <a:avLst/>
          </a:prstGeom>
          <a:noFill/>
        </p:spPr>
        <p:txBody>
          <a:bodyPr wrap="square" rtlCol="0">
            <a:spAutoFit/>
          </a:bodyPr>
          <a:lstStyle/>
          <a:p>
            <a:r>
              <a:rPr lang="en-GB" sz="1200" dirty="0"/>
              <a:t>unchanged</a:t>
            </a:r>
          </a:p>
        </p:txBody>
      </p:sp>
      <p:sp>
        <p:nvSpPr>
          <p:cNvPr id="21" name="TextBox 20">
            <a:extLst>
              <a:ext uri="{FF2B5EF4-FFF2-40B4-BE49-F238E27FC236}">
                <a16:creationId xmlns:a16="http://schemas.microsoft.com/office/drawing/2014/main" id="{8D8ECAFB-878F-67A4-6295-9C439FD0DF1F}"/>
              </a:ext>
            </a:extLst>
          </p:cNvPr>
          <p:cNvSpPr txBox="1"/>
          <p:nvPr/>
        </p:nvSpPr>
        <p:spPr>
          <a:xfrm>
            <a:off x="11033760" y="4857542"/>
            <a:ext cx="1627460" cy="276999"/>
          </a:xfrm>
          <a:prstGeom prst="rect">
            <a:avLst/>
          </a:prstGeom>
          <a:noFill/>
        </p:spPr>
        <p:txBody>
          <a:bodyPr wrap="square" rtlCol="0">
            <a:spAutoFit/>
          </a:bodyPr>
          <a:lstStyle/>
          <a:p>
            <a:r>
              <a:rPr lang="en-GB" sz="1200" dirty="0"/>
              <a:t>recovered</a:t>
            </a:r>
          </a:p>
        </p:txBody>
      </p:sp>
      <p:cxnSp>
        <p:nvCxnSpPr>
          <p:cNvPr id="23" name="Straight Arrow Connector 22">
            <a:extLst>
              <a:ext uri="{FF2B5EF4-FFF2-40B4-BE49-F238E27FC236}">
                <a16:creationId xmlns:a16="http://schemas.microsoft.com/office/drawing/2014/main" id="{8E5A0C55-E481-CBED-1576-4467E4F6EABD}"/>
              </a:ext>
            </a:extLst>
          </p:cNvPr>
          <p:cNvCxnSpPr>
            <a:cxnSpLocks/>
          </p:cNvCxnSpPr>
          <p:nvPr/>
        </p:nvCxnSpPr>
        <p:spPr>
          <a:xfrm>
            <a:off x="7614576" y="3123035"/>
            <a:ext cx="842838" cy="0"/>
          </a:xfrm>
          <a:prstGeom prst="straightConnector1">
            <a:avLst/>
          </a:prstGeom>
          <a:ln w="38100">
            <a:solidFill>
              <a:srgbClr val="0070C0"/>
            </a:solidFill>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BC5C3505-E173-E0E1-6CD1-E7B97D418195}"/>
              </a:ext>
            </a:extLst>
          </p:cNvPr>
          <p:cNvSpPr txBox="1"/>
          <p:nvPr/>
        </p:nvSpPr>
        <p:spPr>
          <a:xfrm>
            <a:off x="9915767" y="5333791"/>
            <a:ext cx="1627460" cy="276999"/>
          </a:xfrm>
          <a:prstGeom prst="rect">
            <a:avLst/>
          </a:prstGeom>
          <a:noFill/>
        </p:spPr>
        <p:txBody>
          <a:bodyPr wrap="square" rtlCol="0">
            <a:spAutoFit/>
          </a:bodyPr>
          <a:lstStyle/>
          <a:p>
            <a:r>
              <a:rPr lang="en-GB" sz="1200" dirty="0"/>
              <a:t>Pre </a:t>
            </a:r>
            <a:r>
              <a:rPr lang="en-GB" sz="1200" dirty="0" err="1"/>
              <a:t>tx</a:t>
            </a:r>
            <a:endParaRPr lang="en-GB" sz="1200" dirty="0"/>
          </a:p>
        </p:txBody>
      </p:sp>
      <p:sp>
        <p:nvSpPr>
          <p:cNvPr id="25" name="TextBox 24">
            <a:extLst>
              <a:ext uri="{FF2B5EF4-FFF2-40B4-BE49-F238E27FC236}">
                <a16:creationId xmlns:a16="http://schemas.microsoft.com/office/drawing/2014/main" id="{FC9A74DC-FB4C-F959-4DA8-B4065FD41843}"/>
              </a:ext>
            </a:extLst>
          </p:cNvPr>
          <p:cNvSpPr txBox="1"/>
          <p:nvPr/>
        </p:nvSpPr>
        <p:spPr>
          <a:xfrm rot="16200000">
            <a:off x="7626818" y="3238967"/>
            <a:ext cx="1627460" cy="276999"/>
          </a:xfrm>
          <a:prstGeom prst="rect">
            <a:avLst/>
          </a:prstGeom>
          <a:noFill/>
        </p:spPr>
        <p:txBody>
          <a:bodyPr wrap="square" rtlCol="0">
            <a:spAutoFit/>
          </a:bodyPr>
          <a:lstStyle/>
          <a:p>
            <a:r>
              <a:rPr lang="en-GB" sz="1200" dirty="0"/>
              <a:t>Post </a:t>
            </a:r>
            <a:r>
              <a:rPr lang="en-GB" sz="1200" dirty="0" err="1"/>
              <a:t>tx</a:t>
            </a:r>
            <a:endParaRPr lang="en-GB" sz="1200" dirty="0"/>
          </a:p>
        </p:txBody>
      </p:sp>
      <p:grpSp>
        <p:nvGrpSpPr>
          <p:cNvPr id="41" name="Group 40">
            <a:extLst>
              <a:ext uri="{FF2B5EF4-FFF2-40B4-BE49-F238E27FC236}">
                <a16:creationId xmlns:a16="http://schemas.microsoft.com/office/drawing/2014/main" id="{01D80002-A0E5-9D70-41D4-F8C829C65A69}"/>
              </a:ext>
            </a:extLst>
          </p:cNvPr>
          <p:cNvGrpSpPr/>
          <p:nvPr/>
        </p:nvGrpSpPr>
        <p:grpSpPr>
          <a:xfrm>
            <a:off x="8614894" y="2148840"/>
            <a:ext cx="3302786" cy="3124200"/>
            <a:chOff x="8614894" y="2148840"/>
            <a:chExt cx="3302786" cy="3124200"/>
          </a:xfrm>
        </p:grpSpPr>
        <p:sp>
          <p:nvSpPr>
            <p:cNvPr id="18" name="Isosceles Triangle 17">
              <a:extLst>
                <a:ext uri="{FF2B5EF4-FFF2-40B4-BE49-F238E27FC236}">
                  <a16:creationId xmlns:a16="http://schemas.microsoft.com/office/drawing/2014/main" id="{46D809A3-4AA4-9266-6CC7-ADE9B64F80D8}"/>
                </a:ext>
              </a:extLst>
            </p:cNvPr>
            <p:cNvSpPr/>
            <p:nvPr/>
          </p:nvSpPr>
          <p:spPr>
            <a:xfrm>
              <a:off x="10871200" y="4399389"/>
              <a:ext cx="398676" cy="219098"/>
            </a:xfrm>
            <a:prstGeom prst="triangle">
              <a:avLst/>
            </a:prstGeom>
            <a:solidFill>
              <a:schemeClr val="tx2">
                <a:lumMod val="50000"/>
                <a:lumOff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40" name="Group 39">
              <a:extLst>
                <a:ext uri="{FF2B5EF4-FFF2-40B4-BE49-F238E27FC236}">
                  <a16:creationId xmlns:a16="http://schemas.microsoft.com/office/drawing/2014/main" id="{0FDCB94D-8D15-A1B9-7828-69402C56EF7D}"/>
                </a:ext>
              </a:extLst>
            </p:cNvPr>
            <p:cNvGrpSpPr/>
            <p:nvPr/>
          </p:nvGrpSpPr>
          <p:grpSpPr>
            <a:xfrm>
              <a:off x="8614894" y="2148840"/>
              <a:ext cx="3302786" cy="3124200"/>
              <a:chOff x="8614894" y="2148840"/>
              <a:chExt cx="3302786" cy="3124200"/>
            </a:xfrm>
          </p:grpSpPr>
          <p:cxnSp>
            <p:nvCxnSpPr>
              <p:cNvPr id="26" name="Straight Connector 25">
                <a:extLst>
                  <a:ext uri="{FF2B5EF4-FFF2-40B4-BE49-F238E27FC236}">
                    <a16:creationId xmlns:a16="http://schemas.microsoft.com/office/drawing/2014/main" id="{0346DC34-98EB-2594-FFA3-01B6C9C35070}"/>
                  </a:ext>
                </a:extLst>
              </p:cNvPr>
              <p:cNvCxnSpPr>
                <a:cxnSpLocks/>
              </p:cNvCxnSpPr>
              <p:nvPr/>
            </p:nvCxnSpPr>
            <p:spPr>
              <a:xfrm flipV="1">
                <a:off x="8614894" y="2148840"/>
                <a:ext cx="3302786" cy="3124200"/>
              </a:xfrm>
              <a:prstGeom prst="line">
                <a:avLst/>
              </a:prstGeom>
            </p:spPr>
            <p:style>
              <a:lnRef idx="2">
                <a:schemeClr val="accent1"/>
              </a:lnRef>
              <a:fillRef idx="0">
                <a:schemeClr val="accent1"/>
              </a:fillRef>
              <a:effectRef idx="1">
                <a:schemeClr val="accent1"/>
              </a:effectRef>
              <a:fontRef idx="minor">
                <a:schemeClr val="tx1"/>
              </a:fontRef>
            </p:style>
          </p:cxnSp>
          <p:grpSp>
            <p:nvGrpSpPr>
              <p:cNvPr id="39" name="Group 38">
                <a:extLst>
                  <a:ext uri="{FF2B5EF4-FFF2-40B4-BE49-F238E27FC236}">
                    <a16:creationId xmlns:a16="http://schemas.microsoft.com/office/drawing/2014/main" id="{E6A4AAA3-594F-33A0-8CC6-EE948B8EF9EC}"/>
                  </a:ext>
                </a:extLst>
              </p:cNvPr>
              <p:cNvGrpSpPr/>
              <p:nvPr/>
            </p:nvGrpSpPr>
            <p:grpSpPr>
              <a:xfrm>
                <a:off x="8614894" y="2148840"/>
                <a:ext cx="3302786" cy="3124200"/>
                <a:chOff x="8614894" y="2148840"/>
                <a:chExt cx="3302786" cy="3124200"/>
              </a:xfrm>
            </p:grpSpPr>
            <p:cxnSp>
              <p:nvCxnSpPr>
                <p:cNvPr id="12" name="Straight Connector 11">
                  <a:extLst>
                    <a:ext uri="{FF2B5EF4-FFF2-40B4-BE49-F238E27FC236}">
                      <a16:creationId xmlns:a16="http://schemas.microsoft.com/office/drawing/2014/main" id="{009391B5-95D7-5E27-1999-CD4645BD122F}"/>
                    </a:ext>
                  </a:extLst>
                </p:cNvPr>
                <p:cNvCxnSpPr>
                  <a:cxnSpLocks/>
                </p:cNvCxnSpPr>
                <p:nvPr/>
              </p:nvCxnSpPr>
              <p:spPr>
                <a:xfrm>
                  <a:off x="8614894" y="5273040"/>
                  <a:ext cx="3302786" cy="0"/>
                </a:xfrm>
                <a:prstGeom prst="line">
                  <a:avLst/>
                </a:prstGeom>
              </p:spPr>
              <p:style>
                <a:lnRef idx="2">
                  <a:schemeClr val="dk1"/>
                </a:lnRef>
                <a:fillRef idx="0">
                  <a:schemeClr val="dk1"/>
                </a:fillRef>
                <a:effectRef idx="1">
                  <a:schemeClr val="dk1"/>
                </a:effectRef>
                <a:fontRef idx="minor">
                  <a:schemeClr val="tx1"/>
                </a:fontRef>
              </p:style>
            </p:cxnSp>
            <p:grpSp>
              <p:nvGrpSpPr>
                <p:cNvPr id="38" name="Group 37">
                  <a:extLst>
                    <a:ext uri="{FF2B5EF4-FFF2-40B4-BE49-F238E27FC236}">
                      <a16:creationId xmlns:a16="http://schemas.microsoft.com/office/drawing/2014/main" id="{339B5A1C-DEA5-206F-3161-BBA3E90B9C1F}"/>
                    </a:ext>
                  </a:extLst>
                </p:cNvPr>
                <p:cNvGrpSpPr/>
                <p:nvPr/>
              </p:nvGrpSpPr>
              <p:grpSpPr>
                <a:xfrm>
                  <a:off x="8614894" y="2148840"/>
                  <a:ext cx="3302786" cy="3124200"/>
                  <a:chOff x="8614894" y="2148840"/>
                  <a:chExt cx="3302786" cy="3124200"/>
                </a:xfrm>
              </p:grpSpPr>
              <p:cxnSp>
                <p:nvCxnSpPr>
                  <p:cNvPr id="10" name="Straight Connector 9">
                    <a:extLst>
                      <a:ext uri="{FF2B5EF4-FFF2-40B4-BE49-F238E27FC236}">
                        <a16:creationId xmlns:a16="http://schemas.microsoft.com/office/drawing/2014/main" id="{5425C360-F87D-4418-D55B-933086B5A40A}"/>
                      </a:ext>
                    </a:extLst>
                  </p:cNvPr>
                  <p:cNvCxnSpPr/>
                  <p:nvPr/>
                </p:nvCxnSpPr>
                <p:spPr>
                  <a:xfrm>
                    <a:off x="8614894" y="2148840"/>
                    <a:ext cx="0" cy="312420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79B3E9EA-B5C4-2134-4754-435A6FBD49DA}"/>
                      </a:ext>
                    </a:extLst>
                  </p:cNvPr>
                  <p:cNvCxnSpPr>
                    <a:cxnSpLocks/>
                  </p:cNvCxnSpPr>
                  <p:nvPr/>
                </p:nvCxnSpPr>
                <p:spPr>
                  <a:xfrm flipV="1">
                    <a:off x="8614894" y="2148840"/>
                    <a:ext cx="2738906" cy="251460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06D0903-5A4D-8DA1-BFDE-F19A52C57E5D}"/>
                      </a:ext>
                    </a:extLst>
                  </p:cNvPr>
                  <p:cNvCxnSpPr>
                    <a:cxnSpLocks/>
                  </p:cNvCxnSpPr>
                  <p:nvPr/>
                </p:nvCxnSpPr>
                <p:spPr>
                  <a:xfrm flipV="1">
                    <a:off x="9262699" y="2758441"/>
                    <a:ext cx="2654981" cy="2514598"/>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4392080-D873-FA5F-F790-B5FBE6384982}"/>
                      </a:ext>
                    </a:extLst>
                  </p:cNvPr>
                  <p:cNvCxnSpPr>
                    <a:cxnSpLocks/>
                  </p:cNvCxnSpPr>
                  <p:nvPr/>
                </p:nvCxnSpPr>
                <p:spPr>
                  <a:xfrm>
                    <a:off x="8614894" y="3710940"/>
                    <a:ext cx="3302786" cy="0"/>
                  </a:xfrm>
                  <a:prstGeom prst="line">
                    <a:avLst/>
                  </a:prstGeom>
                  <a:ln>
                    <a:prstDash val="dash"/>
                  </a:ln>
                </p:spPr>
                <p:style>
                  <a:lnRef idx="2">
                    <a:schemeClr val="dk1"/>
                  </a:lnRef>
                  <a:fillRef idx="0">
                    <a:schemeClr val="dk1"/>
                  </a:fillRef>
                  <a:effectRef idx="1">
                    <a:schemeClr val="dk1"/>
                  </a:effectRef>
                  <a:fontRef idx="minor">
                    <a:schemeClr val="tx1"/>
                  </a:fontRef>
                </p:style>
              </p:cxnSp>
              <p:cxnSp>
                <p:nvCxnSpPr>
                  <p:cNvPr id="28" name="Straight Connector 27">
                    <a:extLst>
                      <a:ext uri="{FF2B5EF4-FFF2-40B4-BE49-F238E27FC236}">
                        <a16:creationId xmlns:a16="http://schemas.microsoft.com/office/drawing/2014/main" id="{B3FD99B6-2813-CB5E-4F61-012BDBC66B77}"/>
                      </a:ext>
                    </a:extLst>
                  </p:cNvPr>
                  <p:cNvCxnSpPr>
                    <a:cxnSpLocks/>
                  </p:cNvCxnSpPr>
                  <p:nvPr/>
                </p:nvCxnSpPr>
                <p:spPr>
                  <a:xfrm>
                    <a:off x="8614894" y="2148840"/>
                    <a:ext cx="3302786" cy="0"/>
                  </a:xfrm>
                  <a:prstGeom prst="line">
                    <a:avLst/>
                  </a:prstGeom>
                </p:spPr>
                <p:style>
                  <a:lnRef idx="2">
                    <a:schemeClr val="dk1"/>
                  </a:lnRef>
                  <a:fillRef idx="0">
                    <a:schemeClr val="dk1"/>
                  </a:fillRef>
                  <a:effectRef idx="1">
                    <a:schemeClr val="dk1"/>
                  </a:effectRef>
                  <a:fontRef idx="minor">
                    <a:schemeClr val="tx1"/>
                  </a:fontRef>
                </p:style>
              </p:cxnSp>
              <p:cxnSp>
                <p:nvCxnSpPr>
                  <p:cNvPr id="29" name="Straight Connector 28">
                    <a:extLst>
                      <a:ext uri="{FF2B5EF4-FFF2-40B4-BE49-F238E27FC236}">
                        <a16:creationId xmlns:a16="http://schemas.microsoft.com/office/drawing/2014/main" id="{88A9EE92-5370-FED1-54A4-A9504286666F}"/>
                      </a:ext>
                    </a:extLst>
                  </p:cNvPr>
                  <p:cNvCxnSpPr/>
                  <p:nvPr/>
                </p:nvCxnSpPr>
                <p:spPr>
                  <a:xfrm>
                    <a:off x="11917680" y="2148840"/>
                    <a:ext cx="0" cy="3124200"/>
                  </a:xfrm>
                  <a:prstGeom prst="line">
                    <a:avLst/>
                  </a:prstGeom>
                </p:spPr>
                <p:style>
                  <a:lnRef idx="2">
                    <a:schemeClr val="dk1"/>
                  </a:lnRef>
                  <a:fillRef idx="0">
                    <a:schemeClr val="dk1"/>
                  </a:fillRef>
                  <a:effectRef idx="1">
                    <a:schemeClr val="dk1"/>
                  </a:effectRef>
                  <a:fontRef idx="minor">
                    <a:schemeClr val="tx1"/>
                  </a:fontRef>
                </p:style>
              </p:cxnSp>
            </p:grpSp>
          </p:grpSp>
        </p:grpSp>
      </p:grpSp>
      <p:sp>
        <p:nvSpPr>
          <p:cNvPr id="42" name="Isosceles Triangle 41">
            <a:extLst>
              <a:ext uri="{FF2B5EF4-FFF2-40B4-BE49-F238E27FC236}">
                <a16:creationId xmlns:a16="http://schemas.microsoft.com/office/drawing/2014/main" id="{108AC709-971D-7E83-C936-8321D147B35E}"/>
              </a:ext>
            </a:extLst>
          </p:cNvPr>
          <p:cNvSpPr/>
          <p:nvPr/>
        </p:nvSpPr>
        <p:spPr>
          <a:xfrm>
            <a:off x="2679161" y="2925867"/>
            <a:ext cx="419101" cy="394335"/>
          </a:xfrm>
          <a:prstGeom prst="triangle">
            <a:avLst/>
          </a:prstGeom>
          <a:solidFill>
            <a:srgbClr val="0070C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Isosceles Triangle 42">
            <a:extLst>
              <a:ext uri="{FF2B5EF4-FFF2-40B4-BE49-F238E27FC236}">
                <a16:creationId xmlns:a16="http://schemas.microsoft.com/office/drawing/2014/main" id="{0A5C36A0-C839-CE6A-B961-586AD8417713}"/>
              </a:ext>
            </a:extLst>
          </p:cNvPr>
          <p:cNvSpPr/>
          <p:nvPr/>
        </p:nvSpPr>
        <p:spPr>
          <a:xfrm>
            <a:off x="3110228" y="2929890"/>
            <a:ext cx="419101" cy="394335"/>
          </a:xfrm>
          <a:prstGeom prst="triangle">
            <a:avLst/>
          </a:prstGeom>
          <a:solidFill>
            <a:srgbClr val="0070C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Isosceles Triangle 43">
            <a:extLst>
              <a:ext uri="{FF2B5EF4-FFF2-40B4-BE49-F238E27FC236}">
                <a16:creationId xmlns:a16="http://schemas.microsoft.com/office/drawing/2014/main" id="{6FB9C004-859A-3DFB-2773-D7EAA364A027}"/>
              </a:ext>
            </a:extLst>
          </p:cNvPr>
          <p:cNvSpPr/>
          <p:nvPr/>
        </p:nvSpPr>
        <p:spPr>
          <a:xfrm>
            <a:off x="6184310" y="2929890"/>
            <a:ext cx="419101" cy="394335"/>
          </a:xfrm>
          <a:prstGeom prst="triangle">
            <a:avLst/>
          </a:prstGeom>
          <a:solidFill>
            <a:srgbClr val="0070C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Isosceles Triangle 44">
            <a:extLst>
              <a:ext uri="{FF2B5EF4-FFF2-40B4-BE49-F238E27FC236}">
                <a16:creationId xmlns:a16="http://schemas.microsoft.com/office/drawing/2014/main" id="{7F7FB740-2D91-5E7E-AF85-B985957E4493}"/>
              </a:ext>
            </a:extLst>
          </p:cNvPr>
          <p:cNvSpPr/>
          <p:nvPr/>
        </p:nvSpPr>
        <p:spPr>
          <a:xfrm>
            <a:off x="6613250" y="2925867"/>
            <a:ext cx="419101" cy="394335"/>
          </a:xfrm>
          <a:prstGeom prst="triangle">
            <a:avLst/>
          </a:prstGeom>
          <a:solidFill>
            <a:srgbClr val="0070C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9" name="Straight Connector 48">
            <a:extLst>
              <a:ext uri="{FF2B5EF4-FFF2-40B4-BE49-F238E27FC236}">
                <a16:creationId xmlns:a16="http://schemas.microsoft.com/office/drawing/2014/main" id="{741A8E45-39D7-DEB2-AA28-E6677035663A}"/>
              </a:ext>
            </a:extLst>
          </p:cNvPr>
          <p:cNvCxnSpPr>
            <a:cxnSpLocks/>
          </p:cNvCxnSpPr>
          <p:nvPr/>
        </p:nvCxnSpPr>
        <p:spPr>
          <a:xfrm>
            <a:off x="647700" y="3232384"/>
            <a:ext cx="1155700"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pic>
        <p:nvPicPr>
          <p:cNvPr id="2" name="Picture 2">
            <a:extLst>
              <a:ext uri="{FF2B5EF4-FFF2-40B4-BE49-F238E27FC236}">
                <a16:creationId xmlns:a16="http://schemas.microsoft.com/office/drawing/2014/main" id="{2CC50A78-CC20-7AF1-63A3-3A1A38E9A5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5113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42E59-7E89-4065-A1B0-F2DF4A2A11BB}"/>
              </a:ext>
            </a:extLst>
          </p:cNvPr>
          <p:cNvSpPr>
            <a:spLocks noGrp="1"/>
          </p:cNvSpPr>
          <p:nvPr>
            <p:ph type="title"/>
          </p:nvPr>
        </p:nvSpPr>
        <p:spPr/>
        <p:txBody>
          <a:bodyPr/>
          <a:lstStyle/>
          <a:p>
            <a:r>
              <a:rPr lang="en-GB" b="1" dirty="0">
                <a:solidFill>
                  <a:schemeClr val="accent6">
                    <a:lumMod val="50000"/>
                  </a:schemeClr>
                </a:solidFill>
              </a:rPr>
              <a:t>Standardised/Nomothetic Measures</a:t>
            </a:r>
          </a:p>
        </p:txBody>
      </p:sp>
      <p:sp>
        <p:nvSpPr>
          <p:cNvPr id="3" name="Content Placeholder 2">
            <a:extLst>
              <a:ext uri="{FF2B5EF4-FFF2-40B4-BE49-F238E27FC236}">
                <a16:creationId xmlns:a16="http://schemas.microsoft.com/office/drawing/2014/main" id="{9FC3E29B-5990-E1F9-9EE4-3F1C6CA13F92}"/>
              </a:ext>
            </a:extLst>
          </p:cNvPr>
          <p:cNvSpPr>
            <a:spLocks noGrp="1"/>
          </p:cNvSpPr>
          <p:nvPr>
            <p:ph idx="1"/>
          </p:nvPr>
        </p:nvSpPr>
        <p:spPr/>
        <p:txBody>
          <a:bodyPr/>
          <a:lstStyle/>
          <a:p>
            <a:r>
              <a:rPr lang="en-GB" dirty="0"/>
              <a:t>Used to compare against population norms*</a:t>
            </a:r>
          </a:p>
          <a:p>
            <a:r>
              <a:rPr lang="en-GB" dirty="0"/>
              <a:t>Answers “Has the client score changed to be closer to a non-clinical sample mean?”</a:t>
            </a:r>
          </a:p>
          <a:p>
            <a:r>
              <a:rPr lang="en-GB" dirty="0"/>
              <a:t>E.g. CORE, GAD-7, RCADS</a:t>
            </a:r>
          </a:p>
        </p:txBody>
      </p:sp>
      <p:pic>
        <p:nvPicPr>
          <p:cNvPr id="4" name="Picture 2" descr="The CORE-10 scoresheet">
            <a:extLst>
              <a:ext uri="{FF2B5EF4-FFF2-40B4-BE49-F238E27FC236}">
                <a16:creationId xmlns:a16="http://schemas.microsoft.com/office/drawing/2014/main" id="{C5EE7FA9-F44A-A3F0-A36C-9E5AD0929A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600" y="4001294"/>
            <a:ext cx="2668364" cy="2782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GAD 7 score sheet">
            <a:extLst>
              <a:ext uri="{FF2B5EF4-FFF2-40B4-BE49-F238E27FC236}">
                <a16:creationId xmlns:a16="http://schemas.microsoft.com/office/drawing/2014/main" id="{5F926D22-349B-513C-02F9-BE545165409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140543">
            <a:off x="3239561" y="3944571"/>
            <a:ext cx="3467793" cy="289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Work and Social Adjustment Scale (W&amp;sas) | PDF">
            <a:extLst>
              <a:ext uri="{FF2B5EF4-FFF2-40B4-BE49-F238E27FC236}">
                <a16:creationId xmlns:a16="http://schemas.microsoft.com/office/drawing/2014/main" id="{2D5431CC-55AF-B74C-F12E-6D9B2F50AB9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9851" y="4038093"/>
            <a:ext cx="3236916" cy="22886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PCL scoresheet">
            <a:extLst>
              <a:ext uri="{FF2B5EF4-FFF2-40B4-BE49-F238E27FC236}">
                <a16:creationId xmlns:a16="http://schemas.microsoft.com/office/drawing/2014/main" id="{D978007B-6A11-54CC-79BF-9A1BF154D0F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3934">
            <a:off x="9448229" y="3585939"/>
            <a:ext cx="2182317" cy="3192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7">
            <a:extLst>
              <a:ext uri="{FF2B5EF4-FFF2-40B4-BE49-F238E27FC236}">
                <a16:creationId xmlns:a16="http://schemas.microsoft.com/office/drawing/2014/main" id="{4B8059D3-BCD7-3596-1820-352CB04DD7CF}"/>
              </a:ext>
            </a:extLst>
          </p:cNvPr>
          <p:cNvGrpSpPr/>
          <p:nvPr/>
        </p:nvGrpSpPr>
        <p:grpSpPr>
          <a:xfrm>
            <a:off x="9852527" y="477347"/>
            <a:ext cx="853993" cy="853873"/>
            <a:chOff x="8614894" y="2148840"/>
            <a:chExt cx="3344744" cy="3152593"/>
          </a:xfrm>
        </p:grpSpPr>
        <p:sp>
          <p:nvSpPr>
            <p:cNvPr id="9" name="Isosceles Triangle 8">
              <a:extLst>
                <a:ext uri="{FF2B5EF4-FFF2-40B4-BE49-F238E27FC236}">
                  <a16:creationId xmlns:a16="http://schemas.microsoft.com/office/drawing/2014/main" id="{99655318-102F-3C78-0789-1F6A41E1C441}"/>
                </a:ext>
              </a:extLst>
            </p:cNvPr>
            <p:cNvSpPr/>
            <p:nvPr/>
          </p:nvSpPr>
          <p:spPr>
            <a:xfrm>
              <a:off x="10871200" y="4399389"/>
              <a:ext cx="398676" cy="219098"/>
            </a:xfrm>
            <a:prstGeom prst="triangle">
              <a:avLst/>
            </a:prstGeom>
            <a:solidFill>
              <a:schemeClr val="tx2">
                <a:lumMod val="50000"/>
                <a:lumOff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0" name="Group 9">
              <a:extLst>
                <a:ext uri="{FF2B5EF4-FFF2-40B4-BE49-F238E27FC236}">
                  <a16:creationId xmlns:a16="http://schemas.microsoft.com/office/drawing/2014/main" id="{86CB43B3-454D-B0D8-B515-61AC0F68760F}"/>
                </a:ext>
              </a:extLst>
            </p:cNvPr>
            <p:cNvGrpSpPr/>
            <p:nvPr/>
          </p:nvGrpSpPr>
          <p:grpSpPr>
            <a:xfrm>
              <a:off x="8614894" y="2148840"/>
              <a:ext cx="3344744" cy="3152593"/>
              <a:chOff x="8614894" y="2148840"/>
              <a:chExt cx="3344744" cy="3152593"/>
            </a:xfrm>
          </p:grpSpPr>
          <p:cxnSp>
            <p:nvCxnSpPr>
              <p:cNvPr id="11" name="Straight Connector 10">
                <a:extLst>
                  <a:ext uri="{FF2B5EF4-FFF2-40B4-BE49-F238E27FC236}">
                    <a16:creationId xmlns:a16="http://schemas.microsoft.com/office/drawing/2014/main" id="{E7AB886B-A67A-5686-F74F-C05F81CA3AA8}"/>
                  </a:ext>
                </a:extLst>
              </p:cNvPr>
              <p:cNvCxnSpPr>
                <a:cxnSpLocks/>
              </p:cNvCxnSpPr>
              <p:nvPr/>
            </p:nvCxnSpPr>
            <p:spPr>
              <a:xfrm flipV="1">
                <a:off x="8614894" y="2148840"/>
                <a:ext cx="3302786" cy="3124200"/>
              </a:xfrm>
              <a:prstGeom prst="line">
                <a:avLst/>
              </a:prstGeom>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2012D82A-32F3-CBC0-9F69-291937B3C743}"/>
                  </a:ext>
                </a:extLst>
              </p:cNvPr>
              <p:cNvGrpSpPr/>
              <p:nvPr/>
            </p:nvGrpSpPr>
            <p:grpSpPr>
              <a:xfrm>
                <a:off x="8614894" y="2148840"/>
                <a:ext cx="3344744" cy="3152593"/>
                <a:chOff x="8614894" y="2148840"/>
                <a:chExt cx="3344744" cy="3152593"/>
              </a:xfrm>
            </p:grpSpPr>
            <p:cxnSp>
              <p:nvCxnSpPr>
                <p:cNvPr id="13" name="Straight Connector 12">
                  <a:extLst>
                    <a:ext uri="{FF2B5EF4-FFF2-40B4-BE49-F238E27FC236}">
                      <a16:creationId xmlns:a16="http://schemas.microsoft.com/office/drawing/2014/main" id="{54F133D5-0A08-A004-3EFC-FC8CE7F67CF5}"/>
                    </a:ext>
                  </a:extLst>
                </p:cNvPr>
                <p:cNvCxnSpPr>
                  <a:cxnSpLocks/>
                </p:cNvCxnSpPr>
                <p:nvPr/>
              </p:nvCxnSpPr>
              <p:spPr>
                <a:xfrm>
                  <a:off x="8614894" y="5273040"/>
                  <a:ext cx="3302786" cy="0"/>
                </a:xfrm>
                <a:prstGeom prst="line">
                  <a:avLst/>
                </a:prstGeom>
              </p:spPr>
              <p:style>
                <a:lnRef idx="2">
                  <a:schemeClr val="dk1"/>
                </a:lnRef>
                <a:fillRef idx="0">
                  <a:schemeClr val="dk1"/>
                </a:fillRef>
                <a:effectRef idx="1">
                  <a:schemeClr val="dk1"/>
                </a:effectRef>
                <a:fontRef idx="minor">
                  <a:schemeClr val="tx1"/>
                </a:fontRef>
              </p:style>
            </p:cxnSp>
            <p:grpSp>
              <p:nvGrpSpPr>
                <p:cNvPr id="14" name="Group 13">
                  <a:extLst>
                    <a:ext uri="{FF2B5EF4-FFF2-40B4-BE49-F238E27FC236}">
                      <a16:creationId xmlns:a16="http://schemas.microsoft.com/office/drawing/2014/main" id="{3427D9FC-02F7-91D2-83DB-8C690E9124F4}"/>
                    </a:ext>
                  </a:extLst>
                </p:cNvPr>
                <p:cNvGrpSpPr/>
                <p:nvPr/>
              </p:nvGrpSpPr>
              <p:grpSpPr>
                <a:xfrm>
                  <a:off x="8614894" y="2148840"/>
                  <a:ext cx="3344744" cy="3152593"/>
                  <a:chOff x="8614894" y="2148840"/>
                  <a:chExt cx="3344744" cy="3152593"/>
                </a:xfrm>
              </p:grpSpPr>
              <p:cxnSp>
                <p:nvCxnSpPr>
                  <p:cNvPr id="15" name="Straight Connector 14">
                    <a:extLst>
                      <a:ext uri="{FF2B5EF4-FFF2-40B4-BE49-F238E27FC236}">
                        <a16:creationId xmlns:a16="http://schemas.microsoft.com/office/drawing/2014/main" id="{33F3CDD2-09DF-C2BF-4726-28570F2B0E54}"/>
                      </a:ext>
                    </a:extLst>
                  </p:cNvPr>
                  <p:cNvCxnSpPr/>
                  <p:nvPr/>
                </p:nvCxnSpPr>
                <p:spPr>
                  <a:xfrm>
                    <a:off x="8614894" y="2148840"/>
                    <a:ext cx="0" cy="3124200"/>
                  </a:xfrm>
                  <a:prstGeom prst="line">
                    <a:avLst/>
                  </a:prstGeom>
                </p:spPr>
                <p:style>
                  <a:lnRef idx="2">
                    <a:schemeClr val="dk1"/>
                  </a:lnRef>
                  <a:fillRef idx="0">
                    <a:schemeClr val="dk1"/>
                  </a:fillRef>
                  <a:effectRef idx="1">
                    <a:schemeClr val="dk1"/>
                  </a:effectRef>
                  <a:fontRef idx="minor">
                    <a:schemeClr val="tx1"/>
                  </a:fontRef>
                </p:style>
              </p:cxnSp>
              <p:cxnSp>
                <p:nvCxnSpPr>
                  <p:cNvPr id="16" name="Straight Connector 15">
                    <a:extLst>
                      <a:ext uri="{FF2B5EF4-FFF2-40B4-BE49-F238E27FC236}">
                        <a16:creationId xmlns:a16="http://schemas.microsoft.com/office/drawing/2014/main" id="{AB5EC778-64E0-F9BF-9723-F7150D09BD52}"/>
                      </a:ext>
                    </a:extLst>
                  </p:cNvPr>
                  <p:cNvCxnSpPr>
                    <a:cxnSpLocks/>
                  </p:cNvCxnSpPr>
                  <p:nvPr/>
                </p:nvCxnSpPr>
                <p:spPr>
                  <a:xfrm flipV="1">
                    <a:off x="8614894" y="2148840"/>
                    <a:ext cx="2738906" cy="251460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4250CA4D-7E83-97E3-E458-671F721122FF}"/>
                      </a:ext>
                    </a:extLst>
                  </p:cNvPr>
                  <p:cNvCxnSpPr>
                    <a:cxnSpLocks/>
                  </p:cNvCxnSpPr>
                  <p:nvPr/>
                </p:nvCxnSpPr>
                <p:spPr>
                  <a:xfrm flipV="1">
                    <a:off x="9304657" y="2786833"/>
                    <a:ext cx="2654981" cy="251460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5322C324-7BA9-8B86-65C7-2CBC86ED7C54}"/>
                      </a:ext>
                    </a:extLst>
                  </p:cNvPr>
                  <p:cNvCxnSpPr>
                    <a:cxnSpLocks/>
                  </p:cNvCxnSpPr>
                  <p:nvPr/>
                </p:nvCxnSpPr>
                <p:spPr>
                  <a:xfrm>
                    <a:off x="8614894" y="3710940"/>
                    <a:ext cx="3302786" cy="0"/>
                  </a:xfrm>
                  <a:prstGeom prst="line">
                    <a:avLst/>
                  </a:prstGeom>
                  <a:ln>
                    <a:prstDash val="dash"/>
                  </a:ln>
                </p:spPr>
                <p:style>
                  <a:lnRef idx="2">
                    <a:schemeClr val="dk1"/>
                  </a:lnRef>
                  <a:fillRef idx="0">
                    <a:schemeClr val="dk1"/>
                  </a:fillRef>
                  <a:effectRef idx="1">
                    <a:schemeClr val="dk1"/>
                  </a:effectRef>
                  <a:fontRef idx="minor">
                    <a:schemeClr val="tx1"/>
                  </a:fontRef>
                </p:style>
              </p:cxnSp>
              <p:cxnSp>
                <p:nvCxnSpPr>
                  <p:cNvPr id="19" name="Straight Connector 18">
                    <a:extLst>
                      <a:ext uri="{FF2B5EF4-FFF2-40B4-BE49-F238E27FC236}">
                        <a16:creationId xmlns:a16="http://schemas.microsoft.com/office/drawing/2014/main" id="{2EB94578-68FD-14F3-CEF9-A3C8A1CAE0FA}"/>
                      </a:ext>
                    </a:extLst>
                  </p:cNvPr>
                  <p:cNvCxnSpPr>
                    <a:cxnSpLocks/>
                  </p:cNvCxnSpPr>
                  <p:nvPr/>
                </p:nvCxnSpPr>
                <p:spPr>
                  <a:xfrm>
                    <a:off x="8614894" y="2148840"/>
                    <a:ext cx="3302786" cy="0"/>
                  </a:xfrm>
                  <a:prstGeom prst="line">
                    <a:avLst/>
                  </a:prstGeom>
                </p:spPr>
                <p:style>
                  <a:lnRef idx="2">
                    <a:schemeClr val="dk1"/>
                  </a:lnRef>
                  <a:fillRef idx="0">
                    <a:schemeClr val="dk1"/>
                  </a:fillRef>
                  <a:effectRef idx="1">
                    <a:schemeClr val="dk1"/>
                  </a:effectRef>
                  <a:fontRef idx="minor">
                    <a:schemeClr val="tx1"/>
                  </a:fontRef>
                </p:style>
              </p:cxnSp>
              <p:cxnSp>
                <p:nvCxnSpPr>
                  <p:cNvPr id="20" name="Straight Connector 19">
                    <a:extLst>
                      <a:ext uri="{FF2B5EF4-FFF2-40B4-BE49-F238E27FC236}">
                        <a16:creationId xmlns:a16="http://schemas.microsoft.com/office/drawing/2014/main" id="{A9FCCC6F-E1AE-369C-6018-2DF1C9495AFE}"/>
                      </a:ext>
                    </a:extLst>
                  </p:cNvPr>
                  <p:cNvCxnSpPr/>
                  <p:nvPr/>
                </p:nvCxnSpPr>
                <p:spPr>
                  <a:xfrm>
                    <a:off x="11917680" y="2148840"/>
                    <a:ext cx="0" cy="3124200"/>
                  </a:xfrm>
                  <a:prstGeom prst="line">
                    <a:avLst/>
                  </a:prstGeom>
                </p:spPr>
                <p:style>
                  <a:lnRef idx="2">
                    <a:schemeClr val="dk1"/>
                  </a:lnRef>
                  <a:fillRef idx="0">
                    <a:schemeClr val="dk1"/>
                  </a:fillRef>
                  <a:effectRef idx="1">
                    <a:schemeClr val="dk1"/>
                  </a:effectRef>
                  <a:fontRef idx="minor">
                    <a:schemeClr val="tx1"/>
                  </a:fontRef>
                </p:style>
              </p:cxnSp>
            </p:grpSp>
          </p:grpSp>
        </p:grpSp>
      </p:grpSp>
    </p:spTree>
    <p:custDataLst>
      <p:tags r:id="rId1"/>
    </p:custDataLst>
    <p:extLst>
      <p:ext uri="{BB962C8B-B14F-4D97-AF65-F5344CB8AC3E}">
        <p14:creationId xmlns:p14="http://schemas.microsoft.com/office/powerpoint/2010/main" val="100517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B1F9E-3EE3-D4DC-83E6-51C8D034D57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7E8AE39-5ED2-6A1E-F624-857353F4B5FE}"/>
              </a:ext>
            </a:extLst>
          </p:cNvPr>
          <p:cNvPicPr>
            <a:picLocks noChangeAspect="1"/>
          </p:cNvPicPr>
          <p:nvPr/>
        </p:nvPicPr>
        <p:blipFill>
          <a:blip r:embed="rId3"/>
          <a:stretch>
            <a:fillRect/>
          </a:stretch>
        </p:blipFill>
        <p:spPr>
          <a:xfrm>
            <a:off x="0" y="1656873"/>
            <a:ext cx="8569174" cy="4220909"/>
          </a:xfrm>
          <a:prstGeom prst="rect">
            <a:avLst/>
          </a:prstGeom>
        </p:spPr>
      </p:pic>
      <p:sp>
        <p:nvSpPr>
          <p:cNvPr id="6" name="Title 5">
            <a:extLst>
              <a:ext uri="{FF2B5EF4-FFF2-40B4-BE49-F238E27FC236}">
                <a16:creationId xmlns:a16="http://schemas.microsoft.com/office/drawing/2014/main" id="{B255FAF7-BDB1-3571-D10D-3B1DA0BEC86F}"/>
              </a:ext>
            </a:extLst>
          </p:cNvPr>
          <p:cNvSpPr>
            <a:spLocks noGrp="1"/>
          </p:cNvSpPr>
          <p:nvPr>
            <p:ph type="title"/>
          </p:nvPr>
        </p:nvSpPr>
        <p:spPr/>
        <p:txBody>
          <a:bodyPr/>
          <a:lstStyle/>
          <a:p>
            <a:r>
              <a:rPr lang="en-GB" b="1" dirty="0">
                <a:solidFill>
                  <a:schemeClr val="accent6">
                    <a:lumMod val="50000"/>
                  </a:schemeClr>
                </a:solidFill>
              </a:rPr>
              <a:t>A </a:t>
            </a:r>
            <a:r>
              <a:rPr lang="en-GB" b="1" dirty="0">
                <a:solidFill>
                  <a:schemeClr val="accent6">
                    <a:lumMod val="60000"/>
                    <a:lumOff val="40000"/>
                  </a:schemeClr>
                </a:solidFill>
              </a:rPr>
              <a:t>rich case record</a:t>
            </a:r>
            <a:r>
              <a:rPr lang="en-GB" b="1" dirty="0">
                <a:solidFill>
                  <a:schemeClr val="accent6">
                    <a:lumMod val="50000"/>
                  </a:schemeClr>
                </a:solidFill>
              </a:rPr>
              <a:t>: the Morley funnel</a:t>
            </a:r>
          </a:p>
        </p:txBody>
      </p:sp>
      <p:sp>
        <p:nvSpPr>
          <p:cNvPr id="43" name="TextBox 42">
            <a:extLst>
              <a:ext uri="{FF2B5EF4-FFF2-40B4-BE49-F238E27FC236}">
                <a16:creationId xmlns:a16="http://schemas.microsoft.com/office/drawing/2014/main" id="{EB7F1EB0-24F5-9C7E-86F4-64806872703E}"/>
              </a:ext>
            </a:extLst>
          </p:cNvPr>
          <p:cNvSpPr txBox="1"/>
          <p:nvPr/>
        </p:nvSpPr>
        <p:spPr>
          <a:xfrm>
            <a:off x="8110380" y="3149670"/>
            <a:ext cx="1627460" cy="276999"/>
          </a:xfrm>
          <a:prstGeom prst="rect">
            <a:avLst/>
          </a:prstGeom>
          <a:noFill/>
        </p:spPr>
        <p:txBody>
          <a:bodyPr wrap="square" rtlCol="0">
            <a:spAutoFit/>
          </a:bodyPr>
          <a:lstStyle/>
          <a:p>
            <a:r>
              <a:rPr lang="en-GB" sz="1200" dirty="0"/>
              <a:t>baseline</a:t>
            </a:r>
          </a:p>
        </p:txBody>
      </p:sp>
      <p:sp>
        <p:nvSpPr>
          <p:cNvPr id="44" name="TextBox 43">
            <a:extLst>
              <a:ext uri="{FF2B5EF4-FFF2-40B4-BE49-F238E27FC236}">
                <a16:creationId xmlns:a16="http://schemas.microsoft.com/office/drawing/2014/main" id="{0CD68A74-674D-D254-6B49-77D36FC93E66}"/>
              </a:ext>
            </a:extLst>
          </p:cNvPr>
          <p:cNvSpPr txBox="1"/>
          <p:nvPr/>
        </p:nvSpPr>
        <p:spPr>
          <a:xfrm>
            <a:off x="9065077" y="3152001"/>
            <a:ext cx="1627460" cy="276999"/>
          </a:xfrm>
          <a:prstGeom prst="rect">
            <a:avLst/>
          </a:prstGeom>
          <a:noFill/>
        </p:spPr>
        <p:txBody>
          <a:bodyPr wrap="square" rtlCol="0">
            <a:spAutoFit/>
          </a:bodyPr>
          <a:lstStyle/>
          <a:p>
            <a:r>
              <a:rPr lang="en-GB" sz="1200" dirty="0"/>
              <a:t>treatment</a:t>
            </a:r>
          </a:p>
        </p:txBody>
      </p:sp>
      <p:sp>
        <p:nvSpPr>
          <p:cNvPr id="45" name="TextBox 44">
            <a:extLst>
              <a:ext uri="{FF2B5EF4-FFF2-40B4-BE49-F238E27FC236}">
                <a16:creationId xmlns:a16="http://schemas.microsoft.com/office/drawing/2014/main" id="{ACF11E3D-8DE8-2FF8-A897-C3EF555126EB}"/>
              </a:ext>
            </a:extLst>
          </p:cNvPr>
          <p:cNvSpPr txBox="1"/>
          <p:nvPr/>
        </p:nvSpPr>
        <p:spPr>
          <a:xfrm>
            <a:off x="11102499" y="3181281"/>
            <a:ext cx="1627460" cy="276999"/>
          </a:xfrm>
          <a:prstGeom prst="rect">
            <a:avLst/>
          </a:prstGeom>
          <a:noFill/>
        </p:spPr>
        <p:txBody>
          <a:bodyPr wrap="square" rtlCol="0">
            <a:spAutoFit/>
          </a:bodyPr>
          <a:lstStyle/>
          <a:p>
            <a:r>
              <a:rPr lang="en-GB" sz="1200" dirty="0"/>
              <a:t>follow up</a:t>
            </a:r>
          </a:p>
        </p:txBody>
      </p:sp>
      <p:cxnSp>
        <p:nvCxnSpPr>
          <p:cNvPr id="46" name="Straight Arrow Connector 45">
            <a:extLst>
              <a:ext uri="{FF2B5EF4-FFF2-40B4-BE49-F238E27FC236}">
                <a16:creationId xmlns:a16="http://schemas.microsoft.com/office/drawing/2014/main" id="{6D0DE38C-D07F-9AC8-9584-0DA6E6F49081}"/>
              </a:ext>
            </a:extLst>
          </p:cNvPr>
          <p:cNvCxnSpPr>
            <a:cxnSpLocks/>
          </p:cNvCxnSpPr>
          <p:nvPr/>
        </p:nvCxnSpPr>
        <p:spPr>
          <a:xfrm>
            <a:off x="7068792" y="3983954"/>
            <a:ext cx="838713" cy="0"/>
          </a:xfrm>
          <a:prstGeom prst="straightConnector1">
            <a:avLst/>
          </a:prstGeom>
          <a:ln w="38100">
            <a:solidFill>
              <a:srgbClr val="00B050"/>
            </a:solidFill>
            <a:tailEnd type="triangle"/>
          </a:ln>
        </p:spPr>
        <p:style>
          <a:lnRef idx="2">
            <a:schemeClr val="accent1"/>
          </a:lnRef>
          <a:fillRef idx="0">
            <a:schemeClr val="accent1"/>
          </a:fillRef>
          <a:effectRef idx="1">
            <a:schemeClr val="accent1"/>
          </a:effectRef>
          <a:fontRef idx="minor">
            <a:schemeClr val="tx1"/>
          </a:fontRef>
        </p:style>
      </p:cxnSp>
      <p:grpSp>
        <p:nvGrpSpPr>
          <p:cNvPr id="55" name="Group 54">
            <a:extLst>
              <a:ext uri="{FF2B5EF4-FFF2-40B4-BE49-F238E27FC236}">
                <a16:creationId xmlns:a16="http://schemas.microsoft.com/office/drawing/2014/main" id="{40B560B4-0A57-5B7B-E6DE-BC7E3F98ACA5}"/>
              </a:ext>
            </a:extLst>
          </p:cNvPr>
          <p:cNvGrpSpPr/>
          <p:nvPr/>
        </p:nvGrpSpPr>
        <p:grpSpPr>
          <a:xfrm>
            <a:off x="8048364" y="3168088"/>
            <a:ext cx="4299472" cy="2541095"/>
            <a:chOff x="8048364" y="3168088"/>
            <a:chExt cx="4299472" cy="2541095"/>
          </a:xfrm>
        </p:grpSpPr>
        <p:cxnSp>
          <p:nvCxnSpPr>
            <p:cNvPr id="39" name="Straight Connector 38">
              <a:extLst>
                <a:ext uri="{FF2B5EF4-FFF2-40B4-BE49-F238E27FC236}">
                  <a16:creationId xmlns:a16="http://schemas.microsoft.com/office/drawing/2014/main" id="{881AE841-D34C-C9EA-09FB-B4DFB1879E60}"/>
                </a:ext>
              </a:extLst>
            </p:cNvPr>
            <p:cNvCxnSpPr>
              <a:cxnSpLocks/>
            </p:cNvCxnSpPr>
            <p:nvPr/>
          </p:nvCxnSpPr>
          <p:spPr>
            <a:xfrm>
              <a:off x="8958191" y="3184173"/>
              <a:ext cx="0" cy="2495731"/>
            </a:xfrm>
            <a:prstGeom prst="line">
              <a:avLst/>
            </a:prstGeom>
            <a:ln>
              <a:prstDash val="sysDot"/>
            </a:ln>
          </p:spPr>
          <p:style>
            <a:lnRef idx="2">
              <a:schemeClr val="dk1"/>
            </a:lnRef>
            <a:fillRef idx="0">
              <a:schemeClr val="dk1"/>
            </a:fillRef>
            <a:effectRef idx="1">
              <a:schemeClr val="dk1"/>
            </a:effectRef>
            <a:fontRef idx="minor">
              <a:schemeClr val="tx1"/>
            </a:fontRef>
          </p:style>
        </p:cxnSp>
        <p:grpSp>
          <p:nvGrpSpPr>
            <p:cNvPr id="54" name="Group 53">
              <a:extLst>
                <a:ext uri="{FF2B5EF4-FFF2-40B4-BE49-F238E27FC236}">
                  <a16:creationId xmlns:a16="http://schemas.microsoft.com/office/drawing/2014/main" id="{722BE232-AB96-8C3E-ACEE-16F35423BD90}"/>
                </a:ext>
              </a:extLst>
            </p:cNvPr>
            <p:cNvGrpSpPr/>
            <p:nvPr/>
          </p:nvGrpSpPr>
          <p:grpSpPr>
            <a:xfrm>
              <a:off x="8048364" y="3168088"/>
              <a:ext cx="4299472" cy="2541095"/>
              <a:chOff x="8048364" y="3168088"/>
              <a:chExt cx="4299472" cy="2541095"/>
            </a:xfrm>
          </p:grpSpPr>
          <p:cxnSp>
            <p:nvCxnSpPr>
              <p:cNvPr id="4" name="Straight Connector 3">
                <a:extLst>
                  <a:ext uri="{FF2B5EF4-FFF2-40B4-BE49-F238E27FC236}">
                    <a16:creationId xmlns:a16="http://schemas.microsoft.com/office/drawing/2014/main" id="{3922E7F0-2271-928F-B83C-B30FECD7FF97}"/>
                  </a:ext>
                </a:extLst>
              </p:cNvPr>
              <p:cNvCxnSpPr>
                <a:cxnSpLocks/>
              </p:cNvCxnSpPr>
              <p:nvPr/>
            </p:nvCxnSpPr>
            <p:spPr>
              <a:xfrm>
                <a:off x="8110282" y="3168088"/>
                <a:ext cx="0" cy="2495731"/>
              </a:xfrm>
              <a:prstGeom prst="line">
                <a:avLst/>
              </a:prstGeom>
            </p:spPr>
            <p:style>
              <a:lnRef idx="2">
                <a:schemeClr val="dk1"/>
              </a:lnRef>
              <a:fillRef idx="0">
                <a:schemeClr val="dk1"/>
              </a:fillRef>
              <a:effectRef idx="1">
                <a:schemeClr val="dk1"/>
              </a:effectRef>
              <a:fontRef idx="minor">
                <a:schemeClr val="tx1"/>
              </a:fontRef>
            </p:style>
          </p:cxnSp>
          <p:cxnSp>
            <p:nvCxnSpPr>
              <p:cNvPr id="9" name="Straight Connector 8">
                <a:extLst>
                  <a:ext uri="{FF2B5EF4-FFF2-40B4-BE49-F238E27FC236}">
                    <a16:creationId xmlns:a16="http://schemas.microsoft.com/office/drawing/2014/main" id="{812F4366-6CEE-9BCF-300A-F690A6FA7CEA}"/>
                  </a:ext>
                </a:extLst>
              </p:cNvPr>
              <p:cNvCxnSpPr>
                <a:cxnSpLocks/>
              </p:cNvCxnSpPr>
              <p:nvPr/>
            </p:nvCxnSpPr>
            <p:spPr>
              <a:xfrm>
                <a:off x="8110282" y="5679904"/>
                <a:ext cx="3976943" cy="29279"/>
              </a:xfrm>
              <a:prstGeom prst="line">
                <a:avLst/>
              </a:prstGeom>
            </p:spPr>
            <p:style>
              <a:lnRef idx="2">
                <a:schemeClr val="dk1"/>
              </a:lnRef>
              <a:fillRef idx="0">
                <a:schemeClr val="dk1"/>
              </a:fillRef>
              <a:effectRef idx="1">
                <a:schemeClr val="dk1"/>
              </a:effectRef>
              <a:fontRef idx="minor">
                <a:schemeClr val="tx1"/>
              </a:fontRef>
            </p:style>
          </p:cxnSp>
          <p:cxnSp>
            <p:nvCxnSpPr>
              <p:cNvPr id="40" name="Straight Connector 39">
                <a:extLst>
                  <a:ext uri="{FF2B5EF4-FFF2-40B4-BE49-F238E27FC236}">
                    <a16:creationId xmlns:a16="http://schemas.microsoft.com/office/drawing/2014/main" id="{F2E17D2F-7C9B-BF69-E38F-E8C0E89D91B2}"/>
                  </a:ext>
                </a:extLst>
              </p:cNvPr>
              <p:cNvCxnSpPr>
                <a:cxnSpLocks/>
              </p:cNvCxnSpPr>
              <p:nvPr/>
            </p:nvCxnSpPr>
            <p:spPr>
              <a:xfrm>
                <a:off x="11073924" y="3198812"/>
                <a:ext cx="0" cy="2495731"/>
              </a:xfrm>
              <a:prstGeom prst="line">
                <a:avLst/>
              </a:prstGeom>
              <a:ln>
                <a:prstDash val="sysDot"/>
              </a:ln>
            </p:spPr>
            <p:style>
              <a:lnRef idx="2">
                <a:schemeClr val="dk1"/>
              </a:lnRef>
              <a:fillRef idx="0">
                <a:schemeClr val="dk1"/>
              </a:fillRef>
              <a:effectRef idx="1">
                <a:schemeClr val="dk1"/>
              </a:effectRef>
              <a:fontRef idx="minor">
                <a:schemeClr val="tx1"/>
              </a:fontRef>
            </p:style>
          </p:cxnSp>
          <p:sp>
            <p:nvSpPr>
              <p:cNvPr id="48" name="TextBox 47">
                <a:extLst>
                  <a:ext uri="{FF2B5EF4-FFF2-40B4-BE49-F238E27FC236}">
                    <a16:creationId xmlns:a16="http://schemas.microsoft.com/office/drawing/2014/main" id="{0A44DE08-79B3-4ED5-D5B2-6EFFD0B8BD8E}"/>
                  </a:ext>
                </a:extLst>
              </p:cNvPr>
              <p:cNvSpPr txBox="1"/>
              <p:nvPr/>
            </p:nvSpPr>
            <p:spPr>
              <a:xfrm>
                <a:off x="8048364" y="3368736"/>
                <a:ext cx="1457583" cy="923330"/>
              </a:xfrm>
              <a:prstGeom prst="rect">
                <a:avLst/>
              </a:prstGeom>
              <a:noFill/>
            </p:spPr>
            <p:txBody>
              <a:bodyPr wrap="square" rtlCol="0">
                <a:spAutoFit/>
              </a:bodyPr>
              <a:lstStyle/>
              <a:p>
                <a:r>
                  <a:rPr lang="en-GB" sz="5400" dirty="0">
                    <a:solidFill>
                      <a:srgbClr val="00B050"/>
                    </a:solidFill>
                    <a:latin typeface="Cooper Black" panose="0208090404030B020404" pitchFamily="18" charset="0"/>
                  </a:rPr>
                  <a:t>......</a:t>
                </a:r>
              </a:p>
            </p:txBody>
          </p:sp>
          <p:sp>
            <p:nvSpPr>
              <p:cNvPr id="49" name="TextBox 48">
                <a:extLst>
                  <a:ext uri="{FF2B5EF4-FFF2-40B4-BE49-F238E27FC236}">
                    <a16:creationId xmlns:a16="http://schemas.microsoft.com/office/drawing/2014/main" id="{68E1D7E6-E41D-C59D-1427-E871D0513013}"/>
                  </a:ext>
                </a:extLst>
              </p:cNvPr>
              <p:cNvSpPr txBox="1"/>
              <p:nvPr/>
            </p:nvSpPr>
            <p:spPr>
              <a:xfrm rot="2417730">
                <a:off x="9185373" y="4092787"/>
                <a:ext cx="1988073" cy="923330"/>
              </a:xfrm>
              <a:prstGeom prst="rect">
                <a:avLst/>
              </a:prstGeom>
              <a:noFill/>
            </p:spPr>
            <p:txBody>
              <a:bodyPr wrap="square" rtlCol="0">
                <a:spAutoFit/>
              </a:bodyPr>
              <a:lstStyle/>
              <a:p>
                <a:r>
                  <a:rPr lang="en-GB" sz="5400" dirty="0">
                    <a:solidFill>
                      <a:srgbClr val="00B050"/>
                    </a:solidFill>
                    <a:latin typeface="Cooper Black" panose="0208090404030B020404" pitchFamily="18" charset="0"/>
                  </a:rPr>
                  <a:t>.</a:t>
                </a:r>
                <a:r>
                  <a:rPr lang="en-GB" sz="1000" dirty="0">
                    <a:solidFill>
                      <a:srgbClr val="00B050"/>
                    </a:solidFill>
                    <a:latin typeface="Cooper Black" panose="0208090404030B020404" pitchFamily="18" charset="0"/>
                  </a:rPr>
                  <a:t> </a:t>
                </a:r>
                <a:r>
                  <a:rPr lang="en-GB" sz="5400" dirty="0">
                    <a:solidFill>
                      <a:srgbClr val="00B050"/>
                    </a:solidFill>
                    <a:latin typeface="Cooper Black" panose="0208090404030B020404" pitchFamily="18" charset="0"/>
                  </a:rPr>
                  <a:t>.</a:t>
                </a:r>
                <a:r>
                  <a:rPr lang="en-GB" sz="1000" dirty="0">
                    <a:solidFill>
                      <a:srgbClr val="00B050"/>
                    </a:solidFill>
                    <a:latin typeface="Cooper Black" panose="0208090404030B020404" pitchFamily="18" charset="0"/>
                  </a:rPr>
                  <a:t> </a:t>
                </a:r>
                <a:r>
                  <a:rPr lang="en-GB" sz="5400" dirty="0">
                    <a:solidFill>
                      <a:srgbClr val="00B050"/>
                    </a:solidFill>
                    <a:latin typeface="Cooper Black" panose="0208090404030B020404" pitchFamily="18" charset="0"/>
                  </a:rPr>
                  <a:t>.</a:t>
                </a:r>
                <a:r>
                  <a:rPr lang="en-GB" sz="1000" dirty="0">
                    <a:solidFill>
                      <a:srgbClr val="00B050"/>
                    </a:solidFill>
                    <a:latin typeface="Cooper Black" panose="0208090404030B020404" pitchFamily="18" charset="0"/>
                  </a:rPr>
                  <a:t> </a:t>
                </a:r>
                <a:r>
                  <a:rPr lang="en-GB" sz="5400" dirty="0">
                    <a:solidFill>
                      <a:srgbClr val="00B050"/>
                    </a:solidFill>
                    <a:latin typeface="Cooper Black" panose="0208090404030B020404" pitchFamily="18" charset="0"/>
                  </a:rPr>
                  <a:t>.</a:t>
                </a:r>
                <a:r>
                  <a:rPr lang="en-GB" sz="1000" dirty="0">
                    <a:solidFill>
                      <a:srgbClr val="00B050"/>
                    </a:solidFill>
                    <a:latin typeface="Cooper Black" panose="0208090404030B020404" pitchFamily="18" charset="0"/>
                  </a:rPr>
                  <a:t> </a:t>
                </a:r>
                <a:r>
                  <a:rPr lang="en-GB" sz="5400" dirty="0">
                    <a:solidFill>
                      <a:srgbClr val="00B050"/>
                    </a:solidFill>
                    <a:latin typeface="Cooper Black" panose="0208090404030B020404" pitchFamily="18" charset="0"/>
                  </a:rPr>
                  <a:t>.</a:t>
                </a:r>
                <a:r>
                  <a:rPr lang="en-GB" sz="1000" dirty="0">
                    <a:solidFill>
                      <a:srgbClr val="00B050"/>
                    </a:solidFill>
                    <a:latin typeface="Cooper Black" panose="0208090404030B020404" pitchFamily="18" charset="0"/>
                  </a:rPr>
                  <a:t> </a:t>
                </a:r>
                <a:r>
                  <a:rPr lang="en-GB" sz="5400" dirty="0">
                    <a:solidFill>
                      <a:srgbClr val="00B050"/>
                    </a:solidFill>
                    <a:latin typeface="Cooper Black" panose="0208090404030B020404" pitchFamily="18" charset="0"/>
                  </a:rPr>
                  <a:t>.</a:t>
                </a:r>
              </a:p>
            </p:txBody>
          </p:sp>
          <p:sp>
            <p:nvSpPr>
              <p:cNvPr id="50" name="TextBox 49">
                <a:extLst>
                  <a:ext uri="{FF2B5EF4-FFF2-40B4-BE49-F238E27FC236}">
                    <a16:creationId xmlns:a16="http://schemas.microsoft.com/office/drawing/2014/main" id="{9A769512-6262-A316-5335-F1258271ED8C}"/>
                  </a:ext>
                </a:extLst>
              </p:cNvPr>
              <p:cNvSpPr txBox="1"/>
              <p:nvPr/>
            </p:nvSpPr>
            <p:spPr>
              <a:xfrm>
                <a:off x="10359763" y="4487208"/>
                <a:ext cx="1988073" cy="923330"/>
              </a:xfrm>
              <a:prstGeom prst="rect">
                <a:avLst/>
              </a:prstGeom>
              <a:noFill/>
            </p:spPr>
            <p:txBody>
              <a:bodyPr wrap="square" rtlCol="0">
                <a:spAutoFit/>
              </a:bodyPr>
              <a:lstStyle/>
              <a:p>
                <a:r>
                  <a:rPr lang="en-GB" sz="5400" dirty="0">
                    <a:solidFill>
                      <a:srgbClr val="00B050"/>
                    </a:solidFill>
                    <a:latin typeface="Cooper Black" panose="0208090404030B020404" pitchFamily="18" charset="0"/>
                  </a:rPr>
                  <a:t>........</a:t>
                </a:r>
              </a:p>
            </p:txBody>
          </p:sp>
        </p:grpSp>
      </p:grpSp>
      <p:sp>
        <p:nvSpPr>
          <p:cNvPr id="56" name="Oval 55">
            <a:extLst>
              <a:ext uri="{FF2B5EF4-FFF2-40B4-BE49-F238E27FC236}">
                <a16:creationId xmlns:a16="http://schemas.microsoft.com/office/drawing/2014/main" id="{C8D2FF5F-759B-F7BA-B21D-BFAC423A78F5}"/>
              </a:ext>
            </a:extLst>
          </p:cNvPr>
          <p:cNvSpPr/>
          <p:nvPr/>
        </p:nvSpPr>
        <p:spPr>
          <a:xfrm>
            <a:off x="2887651" y="3830401"/>
            <a:ext cx="252000" cy="252000"/>
          </a:xfrm>
          <a:prstGeom prst="ellipse">
            <a:avLst/>
          </a:prstGeom>
          <a:solidFill>
            <a:srgbClr val="00B05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9B9E05C8-C143-9556-7ED4-1C3D1E824D0D}"/>
              </a:ext>
            </a:extLst>
          </p:cNvPr>
          <p:cNvSpPr/>
          <p:nvPr/>
        </p:nvSpPr>
        <p:spPr>
          <a:xfrm>
            <a:off x="3161528" y="3830401"/>
            <a:ext cx="252000" cy="252000"/>
          </a:xfrm>
          <a:prstGeom prst="ellipse">
            <a:avLst/>
          </a:prstGeom>
          <a:solidFill>
            <a:srgbClr val="00B05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FE1BD490-DFAA-3136-F35B-2F9205927223}"/>
              </a:ext>
            </a:extLst>
          </p:cNvPr>
          <p:cNvSpPr/>
          <p:nvPr/>
        </p:nvSpPr>
        <p:spPr>
          <a:xfrm>
            <a:off x="3480946" y="3830401"/>
            <a:ext cx="252000" cy="252000"/>
          </a:xfrm>
          <a:prstGeom prst="ellipse">
            <a:avLst/>
          </a:prstGeom>
          <a:solidFill>
            <a:srgbClr val="00B05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5B697BA6-9DD3-F67D-FD87-DCD15C71453F}"/>
              </a:ext>
            </a:extLst>
          </p:cNvPr>
          <p:cNvSpPr/>
          <p:nvPr/>
        </p:nvSpPr>
        <p:spPr>
          <a:xfrm>
            <a:off x="3747805" y="3830401"/>
            <a:ext cx="252000" cy="252000"/>
          </a:xfrm>
          <a:prstGeom prst="ellipse">
            <a:avLst/>
          </a:prstGeom>
          <a:solidFill>
            <a:srgbClr val="00B05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05733EFD-EF0A-452F-284E-062935CCC537}"/>
              </a:ext>
            </a:extLst>
          </p:cNvPr>
          <p:cNvSpPr/>
          <p:nvPr/>
        </p:nvSpPr>
        <p:spPr>
          <a:xfrm>
            <a:off x="4032166" y="3830401"/>
            <a:ext cx="252000" cy="252000"/>
          </a:xfrm>
          <a:prstGeom prst="ellipse">
            <a:avLst/>
          </a:prstGeom>
          <a:solidFill>
            <a:srgbClr val="00B05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4A59F46D-9DA7-58D7-2FC1-5D21222D0B73}"/>
              </a:ext>
            </a:extLst>
          </p:cNvPr>
          <p:cNvSpPr/>
          <p:nvPr/>
        </p:nvSpPr>
        <p:spPr>
          <a:xfrm>
            <a:off x="4312042" y="3830401"/>
            <a:ext cx="252000" cy="252000"/>
          </a:xfrm>
          <a:prstGeom prst="ellipse">
            <a:avLst/>
          </a:prstGeom>
          <a:solidFill>
            <a:srgbClr val="00B05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CA45FD09-3148-CA7A-E12B-B38503BDC590}"/>
              </a:ext>
            </a:extLst>
          </p:cNvPr>
          <p:cNvSpPr/>
          <p:nvPr/>
        </p:nvSpPr>
        <p:spPr>
          <a:xfrm>
            <a:off x="4582194" y="3830401"/>
            <a:ext cx="252000" cy="252000"/>
          </a:xfrm>
          <a:prstGeom prst="ellipse">
            <a:avLst/>
          </a:prstGeom>
          <a:solidFill>
            <a:srgbClr val="00B05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083E6209-0E6F-E7ED-691B-3C665917BEB4}"/>
              </a:ext>
            </a:extLst>
          </p:cNvPr>
          <p:cNvSpPr/>
          <p:nvPr/>
        </p:nvSpPr>
        <p:spPr>
          <a:xfrm>
            <a:off x="4859321" y="3830401"/>
            <a:ext cx="252000" cy="252000"/>
          </a:xfrm>
          <a:prstGeom prst="ellipse">
            <a:avLst/>
          </a:prstGeom>
          <a:solidFill>
            <a:srgbClr val="00B05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39AB9A0C-4B36-92B2-8B93-7AC1BBC121A5}"/>
              </a:ext>
            </a:extLst>
          </p:cNvPr>
          <p:cNvSpPr/>
          <p:nvPr/>
        </p:nvSpPr>
        <p:spPr>
          <a:xfrm>
            <a:off x="5136448" y="3830401"/>
            <a:ext cx="252000" cy="252000"/>
          </a:xfrm>
          <a:prstGeom prst="ellipse">
            <a:avLst/>
          </a:prstGeom>
          <a:solidFill>
            <a:srgbClr val="00B05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D5FB02CE-62A0-92D4-9545-07181FDFF5A1}"/>
              </a:ext>
            </a:extLst>
          </p:cNvPr>
          <p:cNvSpPr/>
          <p:nvPr/>
        </p:nvSpPr>
        <p:spPr>
          <a:xfrm>
            <a:off x="5423644" y="3830401"/>
            <a:ext cx="252000" cy="252000"/>
          </a:xfrm>
          <a:prstGeom prst="ellipse">
            <a:avLst/>
          </a:prstGeom>
          <a:solidFill>
            <a:srgbClr val="00B05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5CD21CCF-E411-5424-D3BC-CA63FC0EAA76}"/>
              </a:ext>
            </a:extLst>
          </p:cNvPr>
          <p:cNvSpPr/>
          <p:nvPr/>
        </p:nvSpPr>
        <p:spPr>
          <a:xfrm>
            <a:off x="5735121" y="3830401"/>
            <a:ext cx="252000" cy="252000"/>
          </a:xfrm>
          <a:prstGeom prst="ellipse">
            <a:avLst/>
          </a:prstGeom>
          <a:solidFill>
            <a:srgbClr val="00B05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746B5FED-7007-D333-75B9-BEF61EEDEAAC}"/>
              </a:ext>
            </a:extLst>
          </p:cNvPr>
          <p:cNvSpPr/>
          <p:nvPr/>
        </p:nvSpPr>
        <p:spPr>
          <a:xfrm>
            <a:off x="6002860" y="3830401"/>
            <a:ext cx="252000" cy="252000"/>
          </a:xfrm>
          <a:prstGeom prst="ellipse">
            <a:avLst/>
          </a:prstGeom>
          <a:solidFill>
            <a:srgbClr val="00B05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8" name="Straight Connector 67">
            <a:extLst>
              <a:ext uri="{FF2B5EF4-FFF2-40B4-BE49-F238E27FC236}">
                <a16:creationId xmlns:a16="http://schemas.microsoft.com/office/drawing/2014/main" id="{4DB0D7A1-10D5-24E2-14E1-9428E34D0710}"/>
              </a:ext>
            </a:extLst>
          </p:cNvPr>
          <p:cNvCxnSpPr/>
          <p:nvPr/>
        </p:nvCxnSpPr>
        <p:spPr>
          <a:xfrm>
            <a:off x="1003300" y="4191000"/>
            <a:ext cx="965200" cy="0"/>
          </a:xfrm>
          <a:prstGeom prst="line">
            <a:avLst/>
          </a:prstGeom>
          <a:ln w="38100">
            <a:solidFill>
              <a:srgbClr val="00B050"/>
            </a:solidFill>
          </a:ln>
        </p:spPr>
        <p:style>
          <a:lnRef idx="2">
            <a:schemeClr val="accent1"/>
          </a:lnRef>
          <a:fillRef idx="0">
            <a:schemeClr val="accent1"/>
          </a:fillRef>
          <a:effectRef idx="1">
            <a:schemeClr val="accent1"/>
          </a:effectRef>
          <a:fontRef idx="minor">
            <a:schemeClr val="tx1"/>
          </a:fontRef>
        </p:style>
      </p:cxnSp>
      <p:pic>
        <p:nvPicPr>
          <p:cNvPr id="2" name="Picture 2">
            <a:extLst>
              <a:ext uri="{FF2B5EF4-FFF2-40B4-BE49-F238E27FC236}">
                <a16:creationId xmlns:a16="http://schemas.microsoft.com/office/drawing/2014/main" id="{CDC1EB44-FBB6-719E-EB6D-8F57EEC089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962349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FDC2-08EE-460A-DD10-8748BCE59CEB}"/>
              </a:ext>
            </a:extLst>
          </p:cNvPr>
          <p:cNvSpPr>
            <a:spLocks noGrp="1"/>
          </p:cNvSpPr>
          <p:nvPr>
            <p:ph type="title"/>
          </p:nvPr>
        </p:nvSpPr>
        <p:spPr/>
        <p:txBody>
          <a:bodyPr/>
          <a:lstStyle/>
          <a:p>
            <a:r>
              <a:rPr lang="en-GB" b="1" dirty="0">
                <a:solidFill>
                  <a:schemeClr val="accent6">
                    <a:lumMod val="50000"/>
                  </a:schemeClr>
                </a:solidFill>
              </a:rPr>
              <a:t>Target Measures: Standardised</a:t>
            </a:r>
          </a:p>
        </p:txBody>
      </p:sp>
      <p:sp>
        <p:nvSpPr>
          <p:cNvPr id="3" name="Content Placeholder 2">
            <a:extLst>
              <a:ext uri="{FF2B5EF4-FFF2-40B4-BE49-F238E27FC236}">
                <a16:creationId xmlns:a16="http://schemas.microsoft.com/office/drawing/2014/main" id="{2C6BE0F3-5B89-B620-FCAB-5966C566471B}"/>
              </a:ext>
            </a:extLst>
          </p:cNvPr>
          <p:cNvSpPr>
            <a:spLocks noGrp="1"/>
          </p:cNvSpPr>
          <p:nvPr>
            <p:ph idx="1"/>
          </p:nvPr>
        </p:nvSpPr>
        <p:spPr>
          <a:xfrm>
            <a:off x="838200" y="1825625"/>
            <a:ext cx="10515600" cy="3588204"/>
          </a:xfrm>
        </p:spPr>
        <p:txBody>
          <a:bodyPr>
            <a:normAutofit fontScale="92500" lnSpcReduction="10000"/>
          </a:bodyPr>
          <a:lstStyle/>
          <a:p>
            <a:pPr>
              <a:buFont typeface="Times New Roman" panose="02020603050405020304" pitchFamily="18" charset="0"/>
              <a:buChar char="•"/>
            </a:pPr>
            <a:r>
              <a:rPr lang="en-GB" altLang="en-US" dirty="0"/>
              <a:t>Narrowing the focus from broad standardised outcome measures - specifically addressing individual problems</a:t>
            </a:r>
          </a:p>
          <a:p>
            <a:pPr>
              <a:buFont typeface="Times New Roman" panose="02020603050405020304" pitchFamily="18" charset="0"/>
              <a:buChar char="•"/>
            </a:pPr>
            <a:r>
              <a:rPr lang="en-GB" altLang="en-US" dirty="0"/>
              <a:t>Can use standardised outcome measures previously stated, if appropriate (e.g. the IES-R)</a:t>
            </a:r>
          </a:p>
          <a:p>
            <a:pPr>
              <a:buFont typeface="Times New Roman" panose="02020603050405020304" pitchFamily="18" charset="0"/>
              <a:buChar char="•"/>
            </a:pPr>
            <a:r>
              <a:rPr lang="en-GB" altLang="en-US" dirty="0"/>
              <a:t>Can be used to supplement standard outcome measures (see Sales et al. 2017: 71% reported at least one item not covered by CORE‐OM and 95% for PHQ-9)</a:t>
            </a:r>
          </a:p>
          <a:p>
            <a:pPr>
              <a:buFont typeface="Times New Roman" panose="02020603050405020304" pitchFamily="18" charset="0"/>
              <a:buChar char="•"/>
            </a:pPr>
            <a:r>
              <a:rPr lang="en-GB" altLang="en-US" dirty="0"/>
              <a:t>But – consider frequency of measurement and burden to the client with longer questionnaires</a:t>
            </a:r>
          </a:p>
          <a:p>
            <a:endParaRPr lang="en-GB" dirty="0"/>
          </a:p>
        </p:txBody>
      </p:sp>
      <p:pic>
        <p:nvPicPr>
          <p:cNvPr id="22" name="Picture 21">
            <a:extLst>
              <a:ext uri="{FF2B5EF4-FFF2-40B4-BE49-F238E27FC236}">
                <a16:creationId xmlns:a16="http://schemas.microsoft.com/office/drawing/2014/main" id="{A667F779-9223-53F6-2D1A-E54C57EDF616}"/>
              </a:ext>
            </a:extLst>
          </p:cNvPr>
          <p:cNvPicPr>
            <a:picLocks noChangeAspect="1"/>
          </p:cNvPicPr>
          <p:nvPr/>
        </p:nvPicPr>
        <p:blipFill>
          <a:blip r:embed="rId4"/>
          <a:stretch>
            <a:fillRect/>
          </a:stretch>
        </p:blipFill>
        <p:spPr>
          <a:xfrm>
            <a:off x="8377146" y="548681"/>
            <a:ext cx="1404286" cy="760952"/>
          </a:xfrm>
          <a:prstGeom prst="rect">
            <a:avLst/>
          </a:prstGeom>
        </p:spPr>
      </p:pic>
      <p:pic>
        <p:nvPicPr>
          <p:cNvPr id="4" name="Picture 2">
            <a:extLst>
              <a:ext uri="{FF2B5EF4-FFF2-40B4-BE49-F238E27FC236}">
                <a16:creationId xmlns:a16="http://schemas.microsoft.com/office/drawing/2014/main" id="{61273C2E-A050-4B9A-CE09-3BB5AB2C98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20877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54DEE-B156-90D3-CF00-70AC2EE437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6F3A4A-73EF-8A64-DFEC-A1D94F66158A}"/>
              </a:ext>
            </a:extLst>
          </p:cNvPr>
          <p:cNvSpPr>
            <a:spLocks noGrp="1"/>
          </p:cNvSpPr>
          <p:nvPr>
            <p:ph type="title"/>
          </p:nvPr>
        </p:nvSpPr>
        <p:spPr>
          <a:xfrm>
            <a:off x="600031" y="365125"/>
            <a:ext cx="10515600" cy="1325563"/>
          </a:xfrm>
        </p:spPr>
        <p:txBody>
          <a:bodyPr/>
          <a:lstStyle/>
          <a:p>
            <a:r>
              <a:rPr lang="en-GB" b="1" dirty="0">
                <a:solidFill>
                  <a:schemeClr val="accent6">
                    <a:lumMod val="50000"/>
                  </a:schemeClr>
                </a:solidFill>
              </a:rPr>
              <a:t>Target Measures: Idiographic</a:t>
            </a:r>
            <a:r>
              <a:rPr lang="en-GB" dirty="0">
                <a:solidFill>
                  <a:srgbClr val="00B050"/>
                </a:solidFill>
              </a:rPr>
              <a:t>	</a:t>
            </a:r>
          </a:p>
        </p:txBody>
      </p:sp>
      <p:sp>
        <p:nvSpPr>
          <p:cNvPr id="3" name="Content Placeholder 2">
            <a:extLst>
              <a:ext uri="{FF2B5EF4-FFF2-40B4-BE49-F238E27FC236}">
                <a16:creationId xmlns:a16="http://schemas.microsoft.com/office/drawing/2014/main" id="{0FA66A5E-8965-D6B7-91D0-8863C7C814B7}"/>
              </a:ext>
            </a:extLst>
          </p:cNvPr>
          <p:cNvSpPr>
            <a:spLocks noGrp="1"/>
          </p:cNvSpPr>
          <p:nvPr>
            <p:ph idx="1"/>
          </p:nvPr>
        </p:nvSpPr>
        <p:spPr>
          <a:xfrm>
            <a:off x="838200" y="1825625"/>
            <a:ext cx="10515600" cy="3588204"/>
          </a:xfrm>
        </p:spPr>
        <p:txBody>
          <a:bodyPr>
            <a:normAutofit fontScale="92500" lnSpcReduction="20000"/>
          </a:bodyPr>
          <a:lstStyle/>
          <a:p>
            <a:pPr>
              <a:buFont typeface="Times New Roman" panose="02020603050405020304" pitchFamily="18" charset="0"/>
              <a:buChar char="•"/>
            </a:pPr>
            <a:r>
              <a:rPr lang="en-GB" altLang="en-US" dirty="0"/>
              <a:t>Matches the client’s goals</a:t>
            </a:r>
          </a:p>
          <a:p>
            <a:pPr>
              <a:buFont typeface="Times New Roman" panose="02020603050405020304" pitchFamily="18" charset="0"/>
              <a:buChar char="•"/>
            </a:pPr>
            <a:r>
              <a:rPr lang="en-GB" altLang="en-US" dirty="0"/>
              <a:t>Created collaboratively with client</a:t>
            </a:r>
          </a:p>
          <a:p>
            <a:pPr>
              <a:buFont typeface="Times New Roman" panose="02020603050405020304" pitchFamily="18" charset="0"/>
              <a:buChar char="•"/>
            </a:pPr>
            <a:r>
              <a:rPr lang="en-GB" altLang="en-US" dirty="0"/>
              <a:t>Can be used as part of the intervention</a:t>
            </a:r>
          </a:p>
          <a:p>
            <a:pPr>
              <a:buFont typeface="Times New Roman" panose="02020603050405020304" pitchFamily="18" charset="0"/>
              <a:buChar char="•"/>
            </a:pPr>
            <a:r>
              <a:rPr lang="en-GB" altLang="en-US" dirty="0"/>
              <a:t>Includes:</a:t>
            </a:r>
          </a:p>
          <a:p>
            <a:pPr lvl="1">
              <a:buFont typeface="Times New Roman" panose="02020603050405020304" pitchFamily="18" charset="0"/>
              <a:buChar char="•"/>
            </a:pPr>
            <a:r>
              <a:rPr lang="en-GB" altLang="en-US" dirty="0"/>
              <a:t>Diaries</a:t>
            </a:r>
          </a:p>
          <a:p>
            <a:pPr lvl="1">
              <a:buFont typeface="Times New Roman" panose="02020603050405020304" pitchFamily="18" charset="0"/>
              <a:buChar char="•"/>
            </a:pPr>
            <a:r>
              <a:rPr lang="en-GB" altLang="en-US" dirty="0"/>
              <a:t>Activity records</a:t>
            </a:r>
          </a:p>
          <a:p>
            <a:pPr lvl="1">
              <a:buFont typeface="Times New Roman" panose="02020603050405020304" pitchFamily="18" charset="0"/>
              <a:buChar char="•"/>
            </a:pPr>
            <a:r>
              <a:rPr lang="en-GB" altLang="en-US" dirty="0"/>
              <a:t>Behaviour counts</a:t>
            </a:r>
          </a:p>
          <a:p>
            <a:pPr lvl="1">
              <a:buFont typeface="Times New Roman" panose="02020603050405020304" pitchFamily="18" charset="0"/>
              <a:buChar char="•"/>
            </a:pPr>
            <a:r>
              <a:rPr lang="en-GB" altLang="en-US" dirty="0"/>
              <a:t>Rating scales (e.g. VAS, SUDS)</a:t>
            </a:r>
          </a:p>
          <a:p>
            <a:pPr lvl="1">
              <a:buFont typeface="Times New Roman" panose="02020603050405020304" pitchFamily="18" charset="0"/>
              <a:buChar char="•"/>
            </a:pPr>
            <a:r>
              <a:rPr lang="en-GB" altLang="en-US" dirty="0"/>
              <a:t>Visual tools</a:t>
            </a:r>
          </a:p>
          <a:p>
            <a:pPr>
              <a:buFont typeface="Times New Roman" panose="02020603050405020304" pitchFamily="18" charset="0"/>
              <a:buChar char="•"/>
            </a:pPr>
            <a:r>
              <a:rPr lang="en-GB" altLang="en-US" dirty="0"/>
              <a:t>Can be creative, but must be objective and measurable</a:t>
            </a:r>
          </a:p>
          <a:p>
            <a:endParaRPr lang="en-GB" dirty="0"/>
          </a:p>
        </p:txBody>
      </p:sp>
      <p:pic>
        <p:nvPicPr>
          <p:cNvPr id="13" name="Picture 12">
            <a:extLst>
              <a:ext uri="{FF2B5EF4-FFF2-40B4-BE49-F238E27FC236}">
                <a16:creationId xmlns:a16="http://schemas.microsoft.com/office/drawing/2014/main" id="{71175DF2-B5C5-7632-8B2F-080F791D3A0A}"/>
              </a:ext>
            </a:extLst>
          </p:cNvPr>
          <p:cNvPicPr>
            <a:picLocks noChangeAspect="1"/>
          </p:cNvPicPr>
          <p:nvPr/>
        </p:nvPicPr>
        <p:blipFill>
          <a:blip r:embed="rId3"/>
          <a:stretch>
            <a:fillRect/>
          </a:stretch>
        </p:blipFill>
        <p:spPr>
          <a:xfrm>
            <a:off x="7514659" y="616729"/>
            <a:ext cx="1404286" cy="760952"/>
          </a:xfrm>
          <a:prstGeom prst="rect">
            <a:avLst/>
          </a:prstGeom>
        </p:spPr>
      </p:pic>
      <p:pic>
        <p:nvPicPr>
          <p:cNvPr id="6" name="Picture 5" descr="A chart with colorful squares and numbers">
            <a:extLst>
              <a:ext uri="{FF2B5EF4-FFF2-40B4-BE49-F238E27FC236}">
                <a16:creationId xmlns:a16="http://schemas.microsoft.com/office/drawing/2014/main" id="{2A5F5CCD-FCF8-998C-2404-8EC1D849D1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4412" y="1444171"/>
            <a:ext cx="5143500" cy="3429000"/>
          </a:xfrm>
          <a:prstGeom prst="rect">
            <a:avLst/>
          </a:prstGeom>
        </p:spPr>
      </p:pic>
      <p:sp>
        <p:nvSpPr>
          <p:cNvPr id="7" name="TextBox 6">
            <a:extLst>
              <a:ext uri="{FF2B5EF4-FFF2-40B4-BE49-F238E27FC236}">
                <a16:creationId xmlns:a16="http://schemas.microsoft.com/office/drawing/2014/main" id="{9DFFE421-CFBD-2A5E-E3E6-F88D349DB740}"/>
              </a:ext>
            </a:extLst>
          </p:cNvPr>
          <p:cNvSpPr txBox="1"/>
          <p:nvPr/>
        </p:nvSpPr>
        <p:spPr>
          <a:xfrm>
            <a:off x="6781020" y="4408863"/>
            <a:ext cx="5330283" cy="530798"/>
          </a:xfrm>
          <a:prstGeom prst="rect">
            <a:avLst/>
          </a:prstGeom>
          <a:solidFill>
            <a:schemeClr val="bg1"/>
          </a:solidFill>
        </p:spPr>
        <p:txBody>
          <a:bodyPr wrap="square" rtlCol="0">
            <a:spAutoFit/>
          </a:bodyPr>
          <a:lstStyle/>
          <a:p>
            <a:endParaRPr lang="en-GB" dirty="0"/>
          </a:p>
        </p:txBody>
      </p:sp>
      <p:pic>
        <p:nvPicPr>
          <p:cNvPr id="4" name="Picture 2">
            <a:extLst>
              <a:ext uri="{FF2B5EF4-FFF2-40B4-BE49-F238E27FC236}">
                <a16:creationId xmlns:a16="http://schemas.microsoft.com/office/drawing/2014/main" id="{EF3EA4C1-08A9-722C-A8F5-19C5D799D8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16421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119DF-7119-9ADB-E845-BD9E57145F8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D578930-CE84-B3F9-1533-57198053F685}"/>
              </a:ext>
            </a:extLst>
          </p:cNvPr>
          <p:cNvSpPr txBox="1">
            <a:spLocks/>
          </p:cNvSpPr>
          <p:nvPr/>
        </p:nvSpPr>
        <p:spPr>
          <a:xfrm>
            <a:off x="838200" y="57614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solidFill>
                  <a:schemeClr val="accent6">
                    <a:lumMod val="50000"/>
                  </a:schemeClr>
                </a:solidFill>
              </a:rPr>
              <a:t>Aims</a:t>
            </a:r>
          </a:p>
        </p:txBody>
      </p:sp>
      <p:sp>
        <p:nvSpPr>
          <p:cNvPr id="4" name="Content Placeholder 2">
            <a:extLst>
              <a:ext uri="{FF2B5EF4-FFF2-40B4-BE49-F238E27FC236}">
                <a16:creationId xmlns:a16="http://schemas.microsoft.com/office/drawing/2014/main" id="{B3F5407D-BEDB-B872-6C95-5526B0B3B8F6}"/>
              </a:ext>
            </a:extLst>
          </p:cNvPr>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5" name="Content Placeholder 2">
            <a:extLst>
              <a:ext uri="{FF2B5EF4-FFF2-40B4-BE49-F238E27FC236}">
                <a16:creationId xmlns:a16="http://schemas.microsoft.com/office/drawing/2014/main" id="{F62C9ACA-447A-EB4C-1E51-269E8D72BAC8}"/>
              </a:ext>
            </a:extLst>
          </p:cNvPr>
          <p:cNvSpPr txBox="1">
            <a:spLocks/>
          </p:cNvSpPr>
          <p:nvPr/>
        </p:nvSpPr>
        <p:spPr>
          <a:xfrm>
            <a:off x="753140" y="1336527"/>
            <a:ext cx="10515600" cy="435133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dirty="0"/>
          </a:p>
          <a:p>
            <a:r>
              <a:rPr lang="en-GB" dirty="0"/>
              <a:t>To briefly introduce/refresh purpose of group of methodologies called Single Case Experimental Designs (SCED)</a:t>
            </a:r>
          </a:p>
          <a:p>
            <a:endParaRPr lang="en-GB" dirty="0"/>
          </a:p>
          <a:p>
            <a:r>
              <a:rPr lang="en-GB" dirty="0"/>
              <a:t>To share how the Leeds </a:t>
            </a:r>
            <a:r>
              <a:rPr lang="en-GB" dirty="0" err="1"/>
              <a:t>Dclin</a:t>
            </a:r>
            <a:r>
              <a:rPr lang="en-GB" dirty="0"/>
              <a:t> uses principles of SCED in our Systematic Case Study (SCS) assignment </a:t>
            </a:r>
          </a:p>
          <a:p>
            <a:pPr marL="0" indent="0">
              <a:buNone/>
            </a:pPr>
            <a:endParaRPr lang="en-GB" dirty="0"/>
          </a:p>
          <a:p>
            <a:r>
              <a:rPr lang="en-GB" dirty="0"/>
              <a:t>Discuss top tips for supervising data collection phase of a SCS</a:t>
            </a:r>
          </a:p>
          <a:p>
            <a:endParaRPr lang="en-GB" dirty="0"/>
          </a:p>
          <a:p>
            <a:r>
              <a:rPr lang="en-GB" dirty="0"/>
              <a:t>Discuss common dilemmas and some potential solutions</a:t>
            </a:r>
          </a:p>
        </p:txBody>
      </p:sp>
      <p:pic>
        <p:nvPicPr>
          <p:cNvPr id="2" name="Picture 2">
            <a:extLst>
              <a:ext uri="{FF2B5EF4-FFF2-40B4-BE49-F238E27FC236}">
                <a16:creationId xmlns:a16="http://schemas.microsoft.com/office/drawing/2014/main" id="{102989E7-8499-015B-588D-80752A7700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234067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5BAB7-A695-04C1-687B-C269FB7C033D}"/>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D8B9FAA3-783F-F1E8-4C21-3CA78025235D}"/>
              </a:ext>
            </a:extLst>
          </p:cNvPr>
          <p:cNvGrpSpPr/>
          <p:nvPr/>
        </p:nvGrpSpPr>
        <p:grpSpPr>
          <a:xfrm>
            <a:off x="7922" y="1690688"/>
            <a:ext cx="8569174" cy="4220909"/>
            <a:chOff x="167019" y="1851477"/>
            <a:chExt cx="8569174" cy="4220909"/>
          </a:xfrm>
        </p:grpSpPr>
        <p:pic>
          <p:nvPicPr>
            <p:cNvPr id="5" name="Picture 4">
              <a:extLst>
                <a:ext uri="{FF2B5EF4-FFF2-40B4-BE49-F238E27FC236}">
                  <a16:creationId xmlns:a16="http://schemas.microsoft.com/office/drawing/2014/main" id="{3F0F8E34-6D80-691C-0EFA-50A4E77C9E4D}"/>
                </a:ext>
              </a:extLst>
            </p:cNvPr>
            <p:cNvPicPr>
              <a:picLocks noChangeAspect="1"/>
            </p:cNvPicPr>
            <p:nvPr/>
          </p:nvPicPr>
          <p:blipFill>
            <a:blip r:embed="rId3"/>
            <a:stretch>
              <a:fillRect/>
            </a:stretch>
          </p:blipFill>
          <p:spPr>
            <a:xfrm>
              <a:off x="167019" y="1851477"/>
              <a:ext cx="8569174" cy="4220909"/>
            </a:xfrm>
            <a:prstGeom prst="rect">
              <a:avLst/>
            </a:prstGeom>
          </p:spPr>
        </p:pic>
        <p:sp>
          <p:nvSpPr>
            <p:cNvPr id="12" name="Rectangle 11">
              <a:extLst>
                <a:ext uri="{FF2B5EF4-FFF2-40B4-BE49-F238E27FC236}">
                  <a16:creationId xmlns:a16="http://schemas.microsoft.com/office/drawing/2014/main" id="{53206CEA-F8C1-7F33-126D-33AAC4E9EE90}"/>
                </a:ext>
              </a:extLst>
            </p:cNvPr>
            <p:cNvSpPr/>
            <p:nvPr/>
          </p:nvSpPr>
          <p:spPr>
            <a:xfrm>
              <a:off x="3654425" y="4791075"/>
              <a:ext cx="241300" cy="276308"/>
            </a:xfrm>
            <a:prstGeom prst="rect">
              <a:avLst/>
            </a:prstGeom>
            <a:solidFill>
              <a:srgbClr val="7030A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881B8CA-D2FA-92D6-F115-4FAE7D9A0BBA}"/>
                </a:ext>
              </a:extLst>
            </p:cNvPr>
            <p:cNvSpPr/>
            <p:nvPr/>
          </p:nvSpPr>
          <p:spPr>
            <a:xfrm>
              <a:off x="3927475" y="4791075"/>
              <a:ext cx="241300" cy="276308"/>
            </a:xfrm>
            <a:prstGeom prst="rect">
              <a:avLst/>
            </a:prstGeom>
            <a:solidFill>
              <a:srgbClr val="7030A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80B540D-A820-C0C2-1D1A-7B16E0BE5AF2}"/>
                </a:ext>
              </a:extLst>
            </p:cNvPr>
            <p:cNvSpPr/>
            <p:nvPr/>
          </p:nvSpPr>
          <p:spPr>
            <a:xfrm>
              <a:off x="4210306" y="4791075"/>
              <a:ext cx="241300" cy="276308"/>
            </a:xfrm>
            <a:prstGeom prst="rect">
              <a:avLst/>
            </a:prstGeom>
            <a:solidFill>
              <a:srgbClr val="7030A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3836D78-1304-41C8-FC6B-27F0A9FF7780}"/>
                </a:ext>
              </a:extLst>
            </p:cNvPr>
            <p:cNvSpPr/>
            <p:nvPr/>
          </p:nvSpPr>
          <p:spPr>
            <a:xfrm>
              <a:off x="4493138" y="4791075"/>
              <a:ext cx="241300" cy="276308"/>
            </a:xfrm>
            <a:prstGeom prst="rect">
              <a:avLst/>
            </a:prstGeom>
            <a:solidFill>
              <a:srgbClr val="7030A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D601426-C5BF-E6B6-D5FA-78589321B0D1}"/>
                </a:ext>
              </a:extLst>
            </p:cNvPr>
            <p:cNvSpPr/>
            <p:nvPr/>
          </p:nvSpPr>
          <p:spPr>
            <a:xfrm>
              <a:off x="4775970" y="4791075"/>
              <a:ext cx="241300" cy="276308"/>
            </a:xfrm>
            <a:prstGeom prst="rect">
              <a:avLst/>
            </a:prstGeom>
            <a:solidFill>
              <a:srgbClr val="7030A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D61A361-8A7E-FB93-A706-284796BCCBD7}"/>
                </a:ext>
              </a:extLst>
            </p:cNvPr>
            <p:cNvSpPr/>
            <p:nvPr/>
          </p:nvSpPr>
          <p:spPr>
            <a:xfrm>
              <a:off x="5058802" y="4791075"/>
              <a:ext cx="241300" cy="276308"/>
            </a:xfrm>
            <a:prstGeom prst="rect">
              <a:avLst/>
            </a:prstGeom>
            <a:solidFill>
              <a:srgbClr val="7030A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58F2D529-06EA-059F-2161-5918DE4414DC}"/>
                </a:ext>
              </a:extLst>
            </p:cNvPr>
            <p:cNvSpPr/>
            <p:nvPr/>
          </p:nvSpPr>
          <p:spPr>
            <a:xfrm>
              <a:off x="5317819" y="4791075"/>
              <a:ext cx="241300" cy="276308"/>
            </a:xfrm>
            <a:prstGeom prst="rect">
              <a:avLst/>
            </a:prstGeom>
            <a:solidFill>
              <a:srgbClr val="7030A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7C8C564-28AE-78C9-6974-9AA96B8E6E02}"/>
                </a:ext>
              </a:extLst>
            </p:cNvPr>
            <p:cNvSpPr/>
            <p:nvPr/>
          </p:nvSpPr>
          <p:spPr>
            <a:xfrm>
              <a:off x="5601983" y="4791075"/>
              <a:ext cx="241300" cy="276308"/>
            </a:xfrm>
            <a:prstGeom prst="rect">
              <a:avLst/>
            </a:prstGeom>
            <a:solidFill>
              <a:srgbClr val="7030A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Title 5">
            <a:extLst>
              <a:ext uri="{FF2B5EF4-FFF2-40B4-BE49-F238E27FC236}">
                <a16:creationId xmlns:a16="http://schemas.microsoft.com/office/drawing/2014/main" id="{0F6C7E62-713C-E874-FE81-AB9E698FA64A}"/>
              </a:ext>
            </a:extLst>
          </p:cNvPr>
          <p:cNvSpPr>
            <a:spLocks noGrp="1"/>
          </p:cNvSpPr>
          <p:nvPr>
            <p:ph type="title"/>
          </p:nvPr>
        </p:nvSpPr>
        <p:spPr/>
        <p:txBody>
          <a:bodyPr/>
          <a:lstStyle/>
          <a:p>
            <a:r>
              <a:rPr lang="en-GB" b="1" dirty="0">
                <a:solidFill>
                  <a:schemeClr val="accent6">
                    <a:lumMod val="50000"/>
                  </a:schemeClr>
                </a:solidFill>
              </a:rPr>
              <a:t>A</a:t>
            </a:r>
            <a:r>
              <a:rPr lang="en-GB" dirty="0">
                <a:solidFill>
                  <a:srgbClr val="7030A0"/>
                </a:solidFill>
              </a:rPr>
              <a:t> </a:t>
            </a:r>
            <a:r>
              <a:rPr lang="en-GB" b="1" dirty="0">
                <a:solidFill>
                  <a:srgbClr val="7030A0"/>
                </a:solidFill>
              </a:rPr>
              <a:t>rich case record: </a:t>
            </a:r>
            <a:r>
              <a:rPr lang="en-GB" b="1" dirty="0">
                <a:solidFill>
                  <a:schemeClr val="accent6">
                    <a:lumMod val="50000"/>
                  </a:schemeClr>
                </a:solidFill>
              </a:rPr>
              <a:t>the Morley funnel</a:t>
            </a:r>
          </a:p>
        </p:txBody>
      </p:sp>
      <p:grpSp>
        <p:nvGrpSpPr>
          <p:cNvPr id="11" name="Group 10">
            <a:extLst>
              <a:ext uri="{FF2B5EF4-FFF2-40B4-BE49-F238E27FC236}">
                <a16:creationId xmlns:a16="http://schemas.microsoft.com/office/drawing/2014/main" id="{2D9A728C-B826-3A51-A52C-F2676B1997D2}"/>
              </a:ext>
            </a:extLst>
          </p:cNvPr>
          <p:cNvGrpSpPr/>
          <p:nvPr/>
        </p:nvGrpSpPr>
        <p:grpSpPr>
          <a:xfrm>
            <a:off x="8110282" y="3168088"/>
            <a:ext cx="3805947" cy="2495731"/>
            <a:chOff x="8110282" y="3168088"/>
            <a:chExt cx="3805947" cy="2495731"/>
          </a:xfrm>
        </p:grpSpPr>
        <p:cxnSp>
          <p:nvCxnSpPr>
            <p:cNvPr id="4" name="Straight Connector 3">
              <a:extLst>
                <a:ext uri="{FF2B5EF4-FFF2-40B4-BE49-F238E27FC236}">
                  <a16:creationId xmlns:a16="http://schemas.microsoft.com/office/drawing/2014/main" id="{A3783CA0-71D3-1A72-3835-AA59D2E39117}"/>
                </a:ext>
              </a:extLst>
            </p:cNvPr>
            <p:cNvCxnSpPr>
              <a:cxnSpLocks/>
            </p:cNvCxnSpPr>
            <p:nvPr/>
          </p:nvCxnSpPr>
          <p:spPr>
            <a:xfrm>
              <a:off x="8110282" y="3168088"/>
              <a:ext cx="0" cy="2495731"/>
            </a:xfrm>
            <a:prstGeom prst="line">
              <a:avLst/>
            </a:prstGeom>
          </p:spPr>
          <p:style>
            <a:lnRef idx="2">
              <a:schemeClr val="dk1"/>
            </a:lnRef>
            <a:fillRef idx="0">
              <a:schemeClr val="dk1"/>
            </a:fillRef>
            <a:effectRef idx="1">
              <a:schemeClr val="dk1"/>
            </a:effectRef>
            <a:fontRef idx="minor">
              <a:schemeClr val="tx1"/>
            </a:fontRef>
          </p:style>
        </p:cxnSp>
        <p:cxnSp>
          <p:nvCxnSpPr>
            <p:cNvPr id="7" name="Straight Connector 6">
              <a:extLst>
                <a:ext uri="{FF2B5EF4-FFF2-40B4-BE49-F238E27FC236}">
                  <a16:creationId xmlns:a16="http://schemas.microsoft.com/office/drawing/2014/main" id="{9F1E542D-C5F4-6A93-42A9-D9B60B988D54}"/>
                </a:ext>
              </a:extLst>
            </p:cNvPr>
            <p:cNvCxnSpPr>
              <a:cxnSpLocks/>
            </p:cNvCxnSpPr>
            <p:nvPr/>
          </p:nvCxnSpPr>
          <p:spPr>
            <a:xfrm>
              <a:off x="8110282" y="5663819"/>
              <a:ext cx="3805947" cy="0"/>
            </a:xfrm>
            <a:prstGeom prst="line">
              <a:avLst/>
            </a:prstGeom>
          </p:spPr>
          <p:style>
            <a:lnRef idx="2">
              <a:schemeClr val="dk1"/>
            </a:lnRef>
            <a:fillRef idx="0">
              <a:schemeClr val="dk1"/>
            </a:fillRef>
            <a:effectRef idx="1">
              <a:schemeClr val="dk1"/>
            </a:effectRef>
            <a:fontRef idx="minor">
              <a:schemeClr val="tx1"/>
            </a:fontRef>
          </p:style>
        </p:cxnSp>
        <p:sp>
          <p:nvSpPr>
            <p:cNvPr id="9" name="Freeform: Shape 8">
              <a:extLst>
                <a:ext uri="{FF2B5EF4-FFF2-40B4-BE49-F238E27FC236}">
                  <a16:creationId xmlns:a16="http://schemas.microsoft.com/office/drawing/2014/main" id="{C01A57B0-61DA-C1EB-9EDF-FDC9B7804DD0}"/>
                </a:ext>
              </a:extLst>
            </p:cNvPr>
            <p:cNvSpPr/>
            <p:nvPr/>
          </p:nvSpPr>
          <p:spPr>
            <a:xfrm>
              <a:off x="8248650" y="4074821"/>
              <a:ext cx="3467100" cy="1487779"/>
            </a:xfrm>
            <a:custGeom>
              <a:avLst/>
              <a:gdLst>
                <a:gd name="connsiteX0" fmla="*/ 0 w 3467100"/>
                <a:gd name="connsiteY0" fmla="*/ 1487779 h 1487779"/>
                <a:gd name="connsiteX1" fmla="*/ 1295400 w 3467100"/>
                <a:gd name="connsiteY1" fmla="*/ 1879 h 1487779"/>
                <a:gd name="connsiteX2" fmla="*/ 2343150 w 3467100"/>
                <a:gd name="connsiteY2" fmla="*/ 1182979 h 1487779"/>
                <a:gd name="connsiteX3" fmla="*/ 3409950 w 3467100"/>
                <a:gd name="connsiteY3" fmla="*/ 1430629 h 1487779"/>
                <a:gd name="connsiteX4" fmla="*/ 3409950 w 3467100"/>
                <a:gd name="connsiteY4" fmla="*/ 1430629 h 1487779"/>
                <a:gd name="connsiteX5" fmla="*/ 3467100 w 3467100"/>
                <a:gd name="connsiteY5" fmla="*/ 1449679 h 148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7100" h="1487779">
                  <a:moveTo>
                    <a:pt x="0" y="1487779"/>
                  </a:moveTo>
                  <a:cubicBezTo>
                    <a:pt x="452437" y="770229"/>
                    <a:pt x="904875" y="52679"/>
                    <a:pt x="1295400" y="1879"/>
                  </a:cubicBezTo>
                  <a:cubicBezTo>
                    <a:pt x="1685925" y="-48921"/>
                    <a:pt x="1990725" y="944854"/>
                    <a:pt x="2343150" y="1182979"/>
                  </a:cubicBezTo>
                  <a:cubicBezTo>
                    <a:pt x="2695575" y="1421104"/>
                    <a:pt x="3409950" y="1430629"/>
                    <a:pt x="3409950" y="1430629"/>
                  </a:cubicBezTo>
                  <a:lnTo>
                    <a:pt x="3409950" y="1430629"/>
                  </a:lnTo>
                  <a:lnTo>
                    <a:pt x="3467100" y="1449679"/>
                  </a:lnTo>
                </a:path>
              </a:pathLst>
            </a:cu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0" name="Straight Arrow Connector 9">
            <a:extLst>
              <a:ext uri="{FF2B5EF4-FFF2-40B4-BE49-F238E27FC236}">
                <a16:creationId xmlns:a16="http://schemas.microsoft.com/office/drawing/2014/main" id="{AEE47A02-8851-5B0C-C9BA-292FEBF1B089}"/>
              </a:ext>
            </a:extLst>
          </p:cNvPr>
          <p:cNvCxnSpPr>
            <a:cxnSpLocks/>
          </p:cNvCxnSpPr>
          <p:nvPr/>
        </p:nvCxnSpPr>
        <p:spPr>
          <a:xfrm>
            <a:off x="6242869" y="4800683"/>
            <a:ext cx="1656531" cy="0"/>
          </a:xfrm>
          <a:prstGeom prst="straightConnector1">
            <a:avLst/>
          </a:prstGeom>
          <a:ln w="38100">
            <a:solidFill>
              <a:srgbClr val="7030A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5D0265E-BC66-960F-EDF9-FA7358A5B33A}"/>
              </a:ext>
            </a:extLst>
          </p:cNvPr>
          <p:cNvCxnSpPr/>
          <p:nvPr/>
        </p:nvCxnSpPr>
        <p:spPr>
          <a:xfrm>
            <a:off x="1625600" y="5067300"/>
            <a:ext cx="965200" cy="0"/>
          </a:xfrm>
          <a:prstGeom prst="line">
            <a:avLst/>
          </a:prstGeom>
          <a:ln w="38100">
            <a:solidFill>
              <a:srgbClr val="7030A0"/>
            </a:solidFill>
          </a:ln>
        </p:spPr>
        <p:style>
          <a:lnRef idx="2">
            <a:schemeClr val="accent1"/>
          </a:lnRef>
          <a:fillRef idx="0">
            <a:schemeClr val="accent1"/>
          </a:fillRef>
          <a:effectRef idx="1">
            <a:schemeClr val="accent1"/>
          </a:effectRef>
          <a:fontRef idx="minor">
            <a:schemeClr val="tx1"/>
          </a:fontRef>
        </p:style>
      </p:cxnSp>
      <p:pic>
        <p:nvPicPr>
          <p:cNvPr id="2" name="Picture 2">
            <a:extLst>
              <a:ext uri="{FF2B5EF4-FFF2-40B4-BE49-F238E27FC236}">
                <a16:creationId xmlns:a16="http://schemas.microsoft.com/office/drawing/2014/main" id="{99502F78-37C0-0589-125C-B8BFD3807B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93719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7BC8B-88DE-C71C-06B6-BC168C025335}"/>
              </a:ext>
            </a:extLst>
          </p:cNvPr>
          <p:cNvSpPr>
            <a:spLocks noGrp="1"/>
          </p:cNvSpPr>
          <p:nvPr>
            <p:ph type="title"/>
          </p:nvPr>
        </p:nvSpPr>
        <p:spPr>
          <a:xfrm>
            <a:off x="548994" y="382137"/>
            <a:ext cx="10515600" cy="1325563"/>
          </a:xfrm>
        </p:spPr>
        <p:txBody>
          <a:bodyPr/>
          <a:lstStyle/>
          <a:p>
            <a:r>
              <a:rPr lang="en-GB" b="1" dirty="0">
                <a:solidFill>
                  <a:schemeClr val="accent6">
                    <a:lumMod val="50000"/>
                  </a:schemeClr>
                </a:solidFill>
              </a:rPr>
              <a:t>Process Measures</a:t>
            </a:r>
          </a:p>
        </p:txBody>
      </p:sp>
      <p:graphicFrame>
        <p:nvGraphicFramePr>
          <p:cNvPr id="10" name="Content Placeholder 2">
            <a:extLst>
              <a:ext uri="{FF2B5EF4-FFF2-40B4-BE49-F238E27FC236}">
                <a16:creationId xmlns:a16="http://schemas.microsoft.com/office/drawing/2014/main" id="{0193127B-89FE-7AFB-6FD1-C05CC5C08016}"/>
              </a:ext>
            </a:extLst>
          </p:cNvPr>
          <p:cNvGraphicFramePr>
            <a:graphicFrameLocks noGrp="1"/>
          </p:cNvGraphicFramePr>
          <p:nvPr>
            <p:ph idx="1"/>
            <p:extLst>
              <p:ext uri="{D42A27DB-BD31-4B8C-83A1-F6EECF244321}">
                <p14:modId xmlns:p14="http://schemas.microsoft.com/office/powerpoint/2010/main" val="1418180627"/>
              </p:ext>
            </p:extLst>
          </p:nvPr>
        </p:nvGraphicFramePr>
        <p:xfrm>
          <a:off x="165538" y="2566768"/>
          <a:ext cx="11860923" cy="4291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a:extLst>
              <a:ext uri="{FF2B5EF4-FFF2-40B4-BE49-F238E27FC236}">
                <a16:creationId xmlns:a16="http://schemas.microsoft.com/office/drawing/2014/main" id="{BD580FBD-A015-5D2B-7F2C-44B680A677CE}"/>
              </a:ext>
            </a:extLst>
          </p:cNvPr>
          <p:cNvPicPr>
            <a:picLocks noChangeAspect="1"/>
          </p:cNvPicPr>
          <p:nvPr/>
        </p:nvPicPr>
        <p:blipFill>
          <a:blip r:embed="rId8"/>
          <a:stretch>
            <a:fillRect/>
          </a:stretch>
        </p:blipFill>
        <p:spPr>
          <a:xfrm>
            <a:off x="5302775" y="500908"/>
            <a:ext cx="1256249" cy="838166"/>
          </a:xfrm>
          <a:prstGeom prst="rect">
            <a:avLst/>
          </a:prstGeom>
        </p:spPr>
      </p:pic>
      <p:sp>
        <p:nvSpPr>
          <p:cNvPr id="9" name="TextBox 8">
            <a:extLst>
              <a:ext uri="{FF2B5EF4-FFF2-40B4-BE49-F238E27FC236}">
                <a16:creationId xmlns:a16="http://schemas.microsoft.com/office/drawing/2014/main" id="{FBBC61BF-9E53-3E4D-2B42-01413B018805}"/>
              </a:ext>
            </a:extLst>
          </p:cNvPr>
          <p:cNvSpPr txBox="1"/>
          <p:nvPr/>
        </p:nvSpPr>
        <p:spPr>
          <a:xfrm>
            <a:off x="0" y="1782952"/>
            <a:ext cx="12123682" cy="1384995"/>
          </a:xfrm>
          <a:prstGeom prst="rect">
            <a:avLst/>
          </a:prstGeom>
          <a:noFill/>
        </p:spPr>
        <p:txBody>
          <a:bodyPr wrap="square" rtlCol="0">
            <a:spAutoFit/>
          </a:bodyPr>
          <a:lstStyle/>
          <a:p>
            <a:pPr algn="ctr"/>
            <a:r>
              <a:rPr lang="en-GB" sz="2400" b="1" dirty="0"/>
              <a:t>Understanding the process by which change occurs</a:t>
            </a:r>
          </a:p>
          <a:p>
            <a:endParaRPr lang="en-GB" dirty="0"/>
          </a:p>
          <a:p>
            <a:endParaRPr lang="en-GB" dirty="0"/>
          </a:p>
          <a:p>
            <a:r>
              <a:rPr lang="en-GB" sz="2400" dirty="0"/>
              <a:t>	Measured by:</a:t>
            </a:r>
          </a:p>
        </p:txBody>
      </p:sp>
      <p:pic>
        <p:nvPicPr>
          <p:cNvPr id="3" name="Picture 2">
            <a:extLst>
              <a:ext uri="{FF2B5EF4-FFF2-40B4-BE49-F238E27FC236}">
                <a16:creationId xmlns:a16="http://schemas.microsoft.com/office/drawing/2014/main" id="{A2CC7071-DA4C-073F-A3D6-44CE468BFD0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62471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F2072-4C0A-9711-6361-FAB6097DC828}"/>
              </a:ext>
            </a:extLst>
          </p:cNvPr>
          <p:cNvSpPr>
            <a:spLocks noGrp="1"/>
          </p:cNvSpPr>
          <p:nvPr>
            <p:ph type="title"/>
          </p:nvPr>
        </p:nvSpPr>
        <p:spPr/>
        <p:txBody>
          <a:bodyPr/>
          <a:lstStyle/>
          <a:p>
            <a:r>
              <a:rPr lang="en-GB" b="1" dirty="0">
                <a:solidFill>
                  <a:schemeClr val="accent6">
                    <a:lumMod val="50000"/>
                  </a:schemeClr>
                </a:solidFill>
              </a:rPr>
              <a:t>Tops Tips: Before meeting client </a:t>
            </a:r>
          </a:p>
        </p:txBody>
      </p:sp>
      <p:sp>
        <p:nvSpPr>
          <p:cNvPr id="3" name="Content Placeholder 2">
            <a:extLst>
              <a:ext uri="{FF2B5EF4-FFF2-40B4-BE49-F238E27FC236}">
                <a16:creationId xmlns:a16="http://schemas.microsoft.com/office/drawing/2014/main" id="{6ECEC190-647D-A608-5F8C-DDD17CA1EA13}"/>
              </a:ext>
            </a:extLst>
          </p:cNvPr>
          <p:cNvSpPr>
            <a:spLocks noGrp="1"/>
          </p:cNvSpPr>
          <p:nvPr>
            <p:ph idx="1"/>
          </p:nvPr>
        </p:nvSpPr>
        <p:spPr/>
        <p:txBody>
          <a:bodyPr>
            <a:normAutofit/>
          </a:bodyPr>
          <a:lstStyle/>
          <a:p>
            <a:r>
              <a:rPr lang="en-GB" dirty="0"/>
              <a:t>Supervisors help trainees identify a client for change-focussed work (6+ sessions)</a:t>
            </a:r>
          </a:p>
          <a:p>
            <a:r>
              <a:rPr lang="en-GB" dirty="0"/>
              <a:t>Hypothesise potential primary </a:t>
            </a:r>
            <a:r>
              <a:rPr lang="en-GB" i="1" dirty="0"/>
              <a:t>change target </a:t>
            </a:r>
            <a:r>
              <a:rPr lang="en-GB" dirty="0"/>
              <a:t>(clinical focus) and any secondary needs</a:t>
            </a:r>
          </a:p>
          <a:p>
            <a:r>
              <a:rPr lang="en-GB" dirty="0"/>
              <a:t>Review recent measures – consider repeating those</a:t>
            </a:r>
          </a:p>
          <a:p>
            <a:r>
              <a:rPr lang="en-GB" dirty="0"/>
              <a:t>Consider standard measures used by the service &amp; think about what else could be added, bearing in mind burden to client</a:t>
            </a:r>
          </a:p>
          <a:p>
            <a:r>
              <a:rPr lang="en-GB" dirty="0"/>
              <a:t>If initially unsure on focus, can use global measures (e.g. CORE-OM)</a:t>
            </a:r>
          </a:p>
        </p:txBody>
      </p:sp>
      <p:pic>
        <p:nvPicPr>
          <p:cNvPr id="4" name="Picture 2">
            <a:extLst>
              <a:ext uri="{FF2B5EF4-FFF2-40B4-BE49-F238E27FC236}">
                <a16:creationId xmlns:a16="http://schemas.microsoft.com/office/drawing/2014/main" id="{7E1D5BBB-9E03-DB13-A7F3-E093FDFD04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538152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20733-C6C8-4610-AEED-55FA0A531157}"/>
              </a:ext>
            </a:extLst>
          </p:cNvPr>
          <p:cNvSpPr>
            <a:spLocks noGrp="1"/>
          </p:cNvSpPr>
          <p:nvPr>
            <p:ph type="title"/>
          </p:nvPr>
        </p:nvSpPr>
        <p:spPr/>
        <p:txBody>
          <a:bodyPr/>
          <a:lstStyle/>
          <a:p>
            <a:r>
              <a:rPr lang="en-GB" b="1" dirty="0">
                <a:solidFill>
                  <a:schemeClr val="accent6">
                    <a:lumMod val="50000"/>
                  </a:schemeClr>
                </a:solidFill>
              </a:rPr>
              <a:t>Top Tips: Initial assessment</a:t>
            </a:r>
          </a:p>
        </p:txBody>
      </p:sp>
      <p:sp>
        <p:nvSpPr>
          <p:cNvPr id="3" name="Content Placeholder 2">
            <a:extLst>
              <a:ext uri="{FF2B5EF4-FFF2-40B4-BE49-F238E27FC236}">
                <a16:creationId xmlns:a16="http://schemas.microsoft.com/office/drawing/2014/main" id="{E1774C8D-CE7A-C809-9F72-0602B03BB8F7}"/>
              </a:ext>
            </a:extLst>
          </p:cNvPr>
          <p:cNvSpPr>
            <a:spLocks noGrp="1"/>
          </p:cNvSpPr>
          <p:nvPr>
            <p:ph idx="1"/>
          </p:nvPr>
        </p:nvSpPr>
        <p:spPr/>
        <p:txBody>
          <a:bodyPr>
            <a:normAutofit lnSpcReduction="10000"/>
          </a:bodyPr>
          <a:lstStyle/>
          <a:p>
            <a:r>
              <a:rPr lang="en-GB" dirty="0"/>
              <a:t>Clarify clinical focus using recent assessment information</a:t>
            </a:r>
          </a:p>
          <a:p>
            <a:r>
              <a:rPr lang="en-GB" dirty="0"/>
              <a:t>Share with client the potential benefits of repeated measurement, seek verbal consent to proceed</a:t>
            </a:r>
          </a:p>
          <a:p>
            <a:r>
              <a:rPr lang="en-GB" dirty="0"/>
              <a:t>Identify shared treatment goals (SMART) – consider idiographic measures</a:t>
            </a:r>
          </a:p>
          <a:p>
            <a:r>
              <a:rPr lang="en-GB" dirty="0"/>
              <a:t>If working with systems think about where change might be located/observed (e.g. care teams)</a:t>
            </a:r>
          </a:p>
          <a:p>
            <a:r>
              <a:rPr lang="en-GB" dirty="0"/>
              <a:t>Consider </a:t>
            </a:r>
            <a:r>
              <a:rPr lang="en-GB" i="1" dirty="0"/>
              <a:t>how and when </a:t>
            </a:r>
            <a:r>
              <a:rPr lang="en-GB" dirty="0"/>
              <a:t>you want to measure change, make it intentional but feasible</a:t>
            </a:r>
          </a:p>
          <a:p>
            <a:r>
              <a:rPr lang="en-GB" dirty="0"/>
              <a:t>Administer pre measurement/s before intervention occurs</a:t>
            </a:r>
          </a:p>
          <a:p>
            <a:endParaRPr lang="en-GB" dirty="0"/>
          </a:p>
          <a:p>
            <a:endParaRPr lang="en-GB" dirty="0"/>
          </a:p>
        </p:txBody>
      </p:sp>
      <p:pic>
        <p:nvPicPr>
          <p:cNvPr id="4" name="Picture 2">
            <a:extLst>
              <a:ext uri="{FF2B5EF4-FFF2-40B4-BE49-F238E27FC236}">
                <a16:creationId xmlns:a16="http://schemas.microsoft.com/office/drawing/2014/main" id="{845158C9-4A35-C31A-55CD-BDB07DC313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3476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D29D3-15FF-A5E3-87CD-D801ED344045}"/>
              </a:ext>
            </a:extLst>
          </p:cNvPr>
          <p:cNvSpPr>
            <a:spLocks noGrp="1"/>
          </p:cNvSpPr>
          <p:nvPr>
            <p:ph type="title"/>
          </p:nvPr>
        </p:nvSpPr>
        <p:spPr/>
        <p:txBody>
          <a:bodyPr/>
          <a:lstStyle/>
          <a:p>
            <a:r>
              <a:rPr lang="en-GB" b="1" dirty="0">
                <a:solidFill>
                  <a:schemeClr val="accent6">
                    <a:lumMod val="50000"/>
                  </a:schemeClr>
                </a:solidFill>
              </a:rPr>
              <a:t>Top Tips: During the work</a:t>
            </a:r>
          </a:p>
        </p:txBody>
      </p:sp>
      <p:sp>
        <p:nvSpPr>
          <p:cNvPr id="3" name="Content Placeholder 2">
            <a:extLst>
              <a:ext uri="{FF2B5EF4-FFF2-40B4-BE49-F238E27FC236}">
                <a16:creationId xmlns:a16="http://schemas.microsoft.com/office/drawing/2014/main" id="{ACD74288-10D7-56A8-03DB-357AB3104F2D}"/>
              </a:ext>
            </a:extLst>
          </p:cNvPr>
          <p:cNvSpPr>
            <a:spLocks noGrp="1"/>
          </p:cNvSpPr>
          <p:nvPr>
            <p:ph idx="1"/>
          </p:nvPr>
        </p:nvSpPr>
        <p:spPr/>
        <p:txBody>
          <a:bodyPr/>
          <a:lstStyle/>
          <a:p>
            <a:r>
              <a:rPr lang="en-GB" dirty="0"/>
              <a:t>Collect sessional measures &amp; review adherence</a:t>
            </a:r>
          </a:p>
          <a:p>
            <a:endParaRPr lang="en-GB" dirty="0"/>
          </a:p>
          <a:p>
            <a:r>
              <a:rPr lang="en-GB" dirty="0"/>
              <a:t>Consider value of process notes</a:t>
            </a:r>
          </a:p>
          <a:p>
            <a:endParaRPr lang="en-GB" dirty="0"/>
          </a:p>
          <a:p>
            <a:r>
              <a:rPr lang="en-GB" dirty="0"/>
              <a:t>Alter measurement if needed (but try to retain at least one measure you have a pre measure for)</a:t>
            </a:r>
          </a:p>
          <a:p>
            <a:endParaRPr lang="en-GB" dirty="0"/>
          </a:p>
          <a:p>
            <a:r>
              <a:rPr lang="en-GB" dirty="0"/>
              <a:t>Use the data collected to enhance therapeutic work</a:t>
            </a:r>
          </a:p>
          <a:p>
            <a:endParaRPr lang="en-GB" dirty="0"/>
          </a:p>
          <a:p>
            <a:endParaRPr lang="en-GB" dirty="0"/>
          </a:p>
          <a:p>
            <a:endParaRPr lang="en-GB" dirty="0"/>
          </a:p>
          <a:p>
            <a:endParaRPr lang="en-GB" dirty="0"/>
          </a:p>
        </p:txBody>
      </p:sp>
      <p:pic>
        <p:nvPicPr>
          <p:cNvPr id="6" name="Picture 2">
            <a:extLst>
              <a:ext uri="{FF2B5EF4-FFF2-40B4-BE49-F238E27FC236}">
                <a16:creationId xmlns:a16="http://schemas.microsoft.com/office/drawing/2014/main" id="{C97BF85F-E1E1-A0A2-EA25-B4EEE71077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21503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C7E41-CC0D-E0C5-AB9E-B64F488E4F61}"/>
              </a:ext>
            </a:extLst>
          </p:cNvPr>
          <p:cNvSpPr>
            <a:spLocks noGrp="1"/>
          </p:cNvSpPr>
          <p:nvPr>
            <p:ph type="title"/>
          </p:nvPr>
        </p:nvSpPr>
        <p:spPr/>
        <p:txBody>
          <a:bodyPr/>
          <a:lstStyle/>
          <a:p>
            <a:r>
              <a:rPr lang="en-GB" b="1" dirty="0">
                <a:solidFill>
                  <a:schemeClr val="accent6">
                    <a:lumMod val="50000"/>
                  </a:schemeClr>
                </a:solidFill>
              </a:rPr>
              <a:t>Tips: At the end of the work</a:t>
            </a:r>
          </a:p>
        </p:txBody>
      </p:sp>
      <p:sp>
        <p:nvSpPr>
          <p:cNvPr id="3" name="Content Placeholder 2">
            <a:extLst>
              <a:ext uri="{FF2B5EF4-FFF2-40B4-BE49-F238E27FC236}">
                <a16:creationId xmlns:a16="http://schemas.microsoft.com/office/drawing/2014/main" id="{C7C7610F-284D-E8B8-8797-3671789D0343}"/>
              </a:ext>
            </a:extLst>
          </p:cNvPr>
          <p:cNvSpPr>
            <a:spLocks noGrp="1"/>
          </p:cNvSpPr>
          <p:nvPr>
            <p:ph idx="1"/>
          </p:nvPr>
        </p:nvSpPr>
        <p:spPr>
          <a:xfrm>
            <a:off x="838200" y="1825624"/>
            <a:ext cx="10515600" cy="4817597"/>
          </a:xfrm>
        </p:spPr>
        <p:txBody>
          <a:bodyPr>
            <a:normAutofit fontScale="92500" lnSpcReduction="10000"/>
          </a:bodyPr>
          <a:lstStyle/>
          <a:p>
            <a:pPr>
              <a:spcAft>
                <a:spcPts val="1200"/>
              </a:spcAft>
            </a:pPr>
            <a:r>
              <a:rPr lang="en-GB" dirty="0"/>
              <a:t>Re-administer measures taken at the start</a:t>
            </a:r>
          </a:p>
          <a:p>
            <a:pPr>
              <a:spcAft>
                <a:spcPts val="1200"/>
              </a:spcAft>
            </a:pPr>
            <a:r>
              <a:rPr lang="en-GB" dirty="0"/>
              <a:t>Consider if there is enough data so far to be able to fulfil the SCS assignment (minimum requirements)</a:t>
            </a:r>
          </a:p>
          <a:p>
            <a:pPr>
              <a:spcAft>
                <a:spcPts val="1200"/>
              </a:spcAft>
            </a:pPr>
            <a:r>
              <a:rPr lang="en-GB" dirty="0"/>
              <a:t>Gain client’s perspective on what changes have occurred and what contributed (client change interview)</a:t>
            </a:r>
          </a:p>
          <a:p>
            <a:pPr>
              <a:spcAft>
                <a:spcPts val="1200"/>
              </a:spcAft>
            </a:pPr>
            <a:r>
              <a:rPr lang="en-GB" dirty="0"/>
              <a:t>Make anonymous notes of key case details which can assist with change analysis </a:t>
            </a:r>
          </a:p>
          <a:p>
            <a:pPr>
              <a:spcAft>
                <a:spcPts val="1200"/>
              </a:spcAft>
            </a:pPr>
            <a:r>
              <a:rPr lang="en-GB" dirty="0"/>
              <a:t>Record consent for data to be used</a:t>
            </a:r>
          </a:p>
          <a:p>
            <a:pPr>
              <a:spcAft>
                <a:spcPts val="1200"/>
              </a:spcAft>
            </a:pPr>
            <a:r>
              <a:rPr lang="en-GB" dirty="0"/>
              <a:t>Trainees will consult with academic tutor for support with analysis and write up.</a:t>
            </a:r>
          </a:p>
          <a:p>
            <a:endParaRPr lang="en-GB" dirty="0"/>
          </a:p>
        </p:txBody>
      </p:sp>
      <p:pic>
        <p:nvPicPr>
          <p:cNvPr id="4" name="Picture 2">
            <a:extLst>
              <a:ext uri="{FF2B5EF4-FFF2-40B4-BE49-F238E27FC236}">
                <a16:creationId xmlns:a16="http://schemas.microsoft.com/office/drawing/2014/main" id="{E6D2063E-C1CB-03D3-FC45-E53E4940C1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6956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11163-E47F-2857-60F5-9487ECDF975E}"/>
              </a:ext>
            </a:extLst>
          </p:cNvPr>
          <p:cNvSpPr>
            <a:spLocks noGrp="1"/>
          </p:cNvSpPr>
          <p:nvPr>
            <p:ph type="title"/>
          </p:nvPr>
        </p:nvSpPr>
        <p:spPr/>
        <p:txBody>
          <a:bodyPr/>
          <a:lstStyle/>
          <a:p>
            <a:r>
              <a:rPr lang="en-GB" b="1" dirty="0">
                <a:solidFill>
                  <a:schemeClr val="accent6">
                    <a:lumMod val="50000"/>
                  </a:schemeClr>
                </a:solidFill>
              </a:rPr>
              <a:t>A flexible method</a:t>
            </a:r>
            <a:endParaRPr lang="en-US" b="1" dirty="0">
              <a:solidFill>
                <a:schemeClr val="accent6">
                  <a:lumMod val="50000"/>
                </a:schemeClr>
              </a:solidFill>
            </a:endParaRPr>
          </a:p>
        </p:txBody>
      </p:sp>
      <p:sp>
        <p:nvSpPr>
          <p:cNvPr id="3" name="Content Placeholder 2">
            <a:extLst>
              <a:ext uri="{FF2B5EF4-FFF2-40B4-BE49-F238E27FC236}">
                <a16:creationId xmlns:a16="http://schemas.microsoft.com/office/drawing/2014/main" id="{EADF8A98-693D-0820-6815-833AF2B8B51B}"/>
              </a:ext>
            </a:extLst>
          </p:cNvPr>
          <p:cNvSpPr>
            <a:spLocks noGrp="1"/>
          </p:cNvSpPr>
          <p:nvPr>
            <p:ph idx="1"/>
          </p:nvPr>
        </p:nvSpPr>
        <p:spPr>
          <a:xfrm>
            <a:off x="838200" y="1825624"/>
            <a:ext cx="10515600" cy="4834609"/>
          </a:xfrm>
        </p:spPr>
        <p:txBody>
          <a:bodyPr vert="horz" lIns="91440" tIns="45720" rIns="91440" bIns="45720" rtlCol="0" anchor="t">
            <a:normAutofit fontScale="92500"/>
          </a:bodyPr>
          <a:lstStyle/>
          <a:p>
            <a:pPr>
              <a:spcAft>
                <a:spcPts val="600"/>
              </a:spcAft>
            </a:pPr>
            <a:r>
              <a:rPr lang="en-GB" dirty="0"/>
              <a:t>Consider how to take advantage of naturally occurring waiting times to establish an experimental baseline (strengthens analytical insights)</a:t>
            </a:r>
            <a:endParaRPr lang="en-US" dirty="0"/>
          </a:p>
          <a:p>
            <a:pPr>
              <a:spcAft>
                <a:spcPts val="600"/>
              </a:spcAft>
            </a:pPr>
            <a:r>
              <a:rPr lang="en-GB" dirty="0"/>
              <a:t>Can be used for individuals attending a group programmes (but consider how measures may need to adapt)</a:t>
            </a:r>
          </a:p>
          <a:p>
            <a:pPr>
              <a:spcAft>
                <a:spcPts val="600"/>
              </a:spcAft>
            </a:pPr>
            <a:r>
              <a:rPr lang="en-GB" dirty="0"/>
              <a:t>Can take measurement from carers, parents, staff instead of/as well as the client</a:t>
            </a:r>
          </a:p>
          <a:p>
            <a:pPr>
              <a:spcAft>
                <a:spcPts val="600"/>
              </a:spcAft>
            </a:pPr>
            <a:r>
              <a:rPr lang="en-GB" dirty="0"/>
              <a:t>Can be used to evaluate the impact of an assessment process as long as there is a </a:t>
            </a:r>
            <a:r>
              <a:rPr lang="en-GB" i="1" dirty="0"/>
              <a:t>change target</a:t>
            </a:r>
            <a:endParaRPr lang="en-GB" dirty="0"/>
          </a:p>
          <a:p>
            <a:pPr>
              <a:spcAft>
                <a:spcPts val="600"/>
              </a:spcAft>
            </a:pPr>
            <a:r>
              <a:rPr lang="en-GB" dirty="0"/>
              <a:t>Can even be done within single sessions where change can be measured across a period of minutes or between sessions where impact of homework is monitored daily</a:t>
            </a:r>
          </a:p>
        </p:txBody>
      </p:sp>
      <p:pic>
        <p:nvPicPr>
          <p:cNvPr id="4" name="Picture 2">
            <a:extLst>
              <a:ext uri="{FF2B5EF4-FFF2-40B4-BE49-F238E27FC236}">
                <a16:creationId xmlns:a16="http://schemas.microsoft.com/office/drawing/2014/main" id="{6935FA3C-1FE4-356F-DA3E-B90AA9407E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2619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FAEA5-2580-239B-50F5-C541CF5AF9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949394-BA1E-515C-3C90-C816A64AEAAF}"/>
              </a:ext>
            </a:extLst>
          </p:cNvPr>
          <p:cNvSpPr>
            <a:spLocks noGrp="1"/>
          </p:cNvSpPr>
          <p:nvPr>
            <p:ph type="title"/>
          </p:nvPr>
        </p:nvSpPr>
        <p:spPr/>
        <p:txBody>
          <a:bodyPr/>
          <a:lstStyle/>
          <a:p>
            <a:r>
              <a:rPr lang="en-GB" b="1" dirty="0">
                <a:solidFill>
                  <a:schemeClr val="accent6">
                    <a:lumMod val="50000"/>
                  </a:schemeClr>
                </a:solidFill>
              </a:rPr>
              <a:t>Benefits for you</a:t>
            </a:r>
            <a:endParaRPr lang="en-US" b="1" dirty="0">
              <a:solidFill>
                <a:schemeClr val="accent6">
                  <a:lumMod val="50000"/>
                </a:schemeClr>
              </a:solidFill>
            </a:endParaRPr>
          </a:p>
        </p:txBody>
      </p:sp>
      <p:sp>
        <p:nvSpPr>
          <p:cNvPr id="3" name="Content Placeholder 2">
            <a:extLst>
              <a:ext uri="{FF2B5EF4-FFF2-40B4-BE49-F238E27FC236}">
                <a16:creationId xmlns:a16="http://schemas.microsoft.com/office/drawing/2014/main" id="{2B2F3269-6352-6C6D-06A2-901A5978D98F}"/>
              </a:ext>
            </a:extLst>
          </p:cNvPr>
          <p:cNvSpPr>
            <a:spLocks noGrp="1"/>
          </p:cNvSpPr>
          <p:nvPr>
            <p:ph idx="1"/>
          </p:nvPr>
        </p:nvSpPr>
        <p:spPr>
          <a:xfrm>
            <a:off x="838200" y="1825624"/>
            <a:ext cx="10515600" cy="4834609"/>
          </a:xfrm>
        </p:spPr>
        <p:txBody>
          <a:bodyPr vert="horz" lIns="91440" tIns="45720" rIns="91440" bIns="45720" rtlCol="0" anchor="t">
            <a:normAutofit/>
          </a:bodyPr>
          <a:lstStyle/>
          <a:p>
            <a:r>
              <a:rPr lang="en-GB" dirty="0"/>
              <a:t>Gain insights into change processes (e.g., locate timing / sizes) for your service clients which can inform your practice</a:t>
            </a:r>
          </a:p>
          <a:p>
            <a:endParaRPr lang="en-GB" dirty="0"/>
          </a:p>
          <a:p>
            <a:r>
              <a:rPr lang="en-GB" dirty="0"/>
              <a:t>Create practice-based evidence for innovative therapeutic practice and/or rare presenting problems</a:t>
            </a:r>
          </a:p>
          <a:p>
            <a:endParaRPr lang="en-GB" dirty="0"/>
          </a:p>
          <a:p>
            <a:r>
              <a:rPr lang="en-GB" dirty="0"/>
              <a:t>Findings from an N=1 SCS could act as a bridge to a larger case series where a group of clients with a similar difficulty are measured through an intervention to determine its effectiveness over time</a:t>
            </a:r>
          </a:p>
        </p:txBody>
      </p:sp>
      <p:pic>
        <p:nvPicPr>
          <p:cNvPr id="4" name="Picture 2">
            <a:extLst>
              <a:ext uri="{FF2B5EF4-FFF2-40B4-BE49-F238E27FC236}">
                <a16:creationId xmlns:a16="http://schemas.microsoft.com/office/drawing/2014/main" id="{2B87AA66-38F1-6F08-0F0B-D2A4BFC5D2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963241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 cover of the book Single Case Methods in Clinical Psychology by Stephen Morley"/>
          <p:cNvPicPr>
            <a:picLocks noChangeAspect="1"/>
          </p:cNvPicPr>
          <p:nvPr/>
        </p:nvPicPr>
        <p:blipFill>
          <a:blip r:embed="rId3"/>
          <a:stretch>
            <a:fillRect/>
          </a:stretch>
        </p:blipFill>
        <p:spPr>
          <a:xfrm>
            <a:off x="1343472" y="692696"/>
            <a:ext cx="4104456" cy="5819963"/>
          </a:xfrm>
          <a:prstGeom prst="rect">
            <a:avLst/>
          </a:prstGeom>
        </p:spPr>
      </p:pic>
      <p:pic>
        <p:nvPicPr>
          <p:cNvPr id="3" name="Picture 2" descr="Book cover of Outcome Measures and Evaluation in Counselling and Psychotherapy by Chris Evans and Jo-Anne Carlyle">
            <a:extLst>
              <a:ext uri="{FF2B5EF4-FFF2-40B4-BE49-F238E27FC236}">
                <a16:creationId xmlns:a16="http://schemas.microsoft.com/office/drawing/2014/main" id="{631F02AC-C23B-975C-0500-C310AE7757D4}"/>
              </a:ext>
            </a:extLst>
          </p:cNvPr>
          <p:cNvPicPr>
            <a:picLocks noChangeAspect="1"/>
          </p:cNvPicPr>
          <p:nvPr/>
        </p:nvPicPr>
        <p:blipFill>
          <a:blip r:embed="rId4"/>
          <a:stretch>
            <a:fillRect/>
          </a:stretch>
        </p:blipFill>
        <p:spPr>
          <a:xfrm>
            <a:off x="6744072" y="679887"/>
            <a:ext cx="4104456" cy="5819963"/>
          </a:xfrm>
          <a:prstGeom prst="rect">
            <a:avLst/>
          </a:prstGeom>
        </p:spPr>
      </p:pic>
    </p:spTree>
    <p:custDataLst>
      <p:tags r:id="rId1"/>
    </p:custDataLst>
    <p:extLst>
      <p:ext uri="{BB962C8B-B14F-4D97-AF65-F5344CB8AC3E}">
        <p14:creationId xmlns:p14="http://schemas.microsoft.com/office/powerpoint/2010/main" val="2903271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EB3BA-A0AD-AB13-B46C-73417F0F2D1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5AED814-E332-E0FF-B014-4C014D943A84}"/>
              </a:ext>
            </a:extLst>
          </p:cNvPr>
          <p:cNvSpPr txBox="1">
            <a:spLocks/>
          </p:cNvSpPr>
          <p:nvPr/>
        </p:nvSpPr>
        <p:spPr>
          <a:xfrm>
            <a:off x="361300" y="258805"/>
            <a:ext cx="11419574"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solidFill>
                  <a:schemeClr val="accent6">
                    <a:lumMod val="50000"/>
                  </a:schemeClr>
                </a:solidFill>
              </a:rPr>
              <a:t>Some perspectives / responses on SCS work</a:t>
            </a:r>
          </a:p>
        </p:txBody>
      </p:sp>
      <p:sp>
        <p:nvSpPr>
          <p:cNvPr id="4" name="Content Placeholder 2">
            <a:extLst>
              <a:ext uri="{FF2B5EF4-FFF2-40B4-BE49-F238E27FC236}">
                <a16:creationId xmlns:a16="http://schemas.microsoft.com/office/drawing/2014/main" id="{E52927EA-A7E9-7C96-F39A-00573285E4FE}"/>
              </a:ext>
            </a:extLst>
          </p:cNvPr>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5" name="Content Placeholder 2">
            <a:extLst>
              <a:ext uri="{FF2B5EF4-FFF2-40B4-BE49-F238E27FC236}">
                <a16:creationId xmlns:a16="http://schemas.microsoft.com/office/drawing/2014/main" id="{714D360A-6B67-4291-CCEE-D7F4F8106E31}"/>
              </a:ext>
            </a:extLst>
          </p:cNvPr>
          <p:cNvSpPr txBox="1">
            <a:spLocks/>
          </p:cNvSpPr>
          <p:nvPr/>
        </p:nvSpPr>
        <p:spPr>
          <a:xfrm>
            <a:off x="838200" y="1825625"/>
            <a:ext cx="10515600" cy="435133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dirty="0"/>
          </a:p>
          <a:p>
            <a:pPr marL="0" indent="0" algn="ctr">
              <a:buNone/>
            </a:pPr>
            <a:endParaRPr lang="en-GB" dirty="0"/>
          </a:p>
        </p:txBody>
      </p:sp>
      <p:graphicFrame>
        <p:nvGraphicFramePr>
          <p:cNvPr id="2" name="Table 1">
            <a:extLst>
              <a:ext uri="{FF2B5EF4-FFF2-40B4-BE49-F238E27FC236}">
                <a16:creationId xmlns:a16="http://schemas.microsoft.com/office/drawing/2014/main" id="{5FE1779D-4619-5A29-1F65-190764B84F82}"/>
              </a:ext>
            </a:extLst>
          </p:cNvPr>
          <p:cNvGraphicFramePr>
            <a:graphicFrameLocks noGrp="1"/>
          </p:cNvGraphicFramePr>
          <p:nvPr>
            <p:extLst>
              <p:ext uri="{D42A27DB-BD31-4B8C-83A1-F6EECF244321}">
                <p14:modId xmlns:p14="http://schemas.microsoft.com/office/powerpoint/2010/main" val="2215647932"/>
              </p:ext>
            </p:extLst>
          </p:nvPr>
        </p:nvGraphicFramePr>
        <p:xfrm>
          <a:off x="361300" y="1351347"/>
          <a:ext cx="11619571" cy="4851484"/>
        </p:xfrm>
        <a:graphic>
          <a:graphicData uri="http://schemas.openxmlformats.org/drawingml/2006/table">
            <a:tbl>
              <a:tblPr firstRow="1" bandRow="1">
                <a:tableStyleId>{2D5ABB26-0587-4C30-8999-92F81FD0307C}</a:tableStyleId>
              </a:tblPr>
              <a:tblGrid>
                <a:gridCol w="2904893">
                  <a:extLst>
                    <a:ext uri="{9D8B030D-6E8A-4147-A177-3AD203B41FA5}">
                      <a16:colId xmlns:a16="http://schemas.microsoft.com/office/drawing/2014/main" val="3129109987"/>
                    </a:ext>
                  </a:extLst>
                </a:gridCol>
                <a:gridCol w="2607194">
                  <a:extLst>
                    <a:ext uri="{9D8B030D-6E8A-4147-A177-3AD203B41FA5}">
                      <a16:colId xmlns:a16="http://schemas.microsoft.com/office/drawing/2014/main" val="2110157449"/>
                    </a:ext>
                  </a:extLst>
                </a:gridCol>
                <a:gridCol w="3202591">
                  <a:extLst>
                    <a:ext uri="{9D8B030D-6E8A-4147-A177-3AD203B41FA5}">
                      <a16:colId xmlns:a16="http://schemas.microsoft.com/office/drawing/2014/main" val="265743194"/>
                    </a:ext>
                  </a:extLst>
                </a:gridCol>
                <a:gridCol w="2904893">
                  <a:extLst>
                    <a:ext uri="{9D8B030D-6E8A-4147-A177-3AD203B41FA5}">
                      <a16:colId xmlns:a16="http://schemas.microsoft.com/office/drawing/2014/main" val="3059422292"/>
                    </a:ext>
                  </a:extLst>
                </a:gridCol>
              </a:tblGrid>
              <a:tr h="1212871">
                <a:tc>
                  <a:txBody>
                    <a:bodyPr/>
                    <a:lstStyle/>
                    <a:p>
                      <a:pPr algn="ctr"/>
                      <a:r>
                        <a:rPr lang="en-GB" sz="1400" b="1" dirty="0"/>
                        <a:t>“It requires the use of a lot of irrelevant measures”</a:t>
                      </a:r>
                      <a:endParaRPr lang="en-GB" sz="1400" b="1" i="1" dirty="0"/>
                    </a:p>
                  </a:txBody>
                  <a:tcPr/>
                </a:tc>
                <a:tc>
                  <a:txBody>
                    <a:bodyPr/>
                    <a:lstStyle/>
                    <a:p>
                      <a:endParaRPr lang="en-GB" sz="1400"/>
                    </a:p>
                  </a:txBody>
                  <a:tcPr/>
                </a:tc>
                <a:tc>
                  <a:txBody>
                    <a:bodyPr/>
                    <a:lstStyle/>
                    <a:p>
                      <a:pPr algn="ctr"/>
                      <a:r>
                        <a:rPr lang="en-GB" sz="1400" b="1" dirty="0"/>
                        <a:t>“It can only be used in structured therapy modalities”</a:t>
                      </a:r>
                      <a:endParaRPr lang="en-GB" sz="1400" b="1" i="1" dirty="0"/>
                    </a:p>
                  </a:txBody>
                  <a:tcPr/>
                </a:tc>
                <a:tc>
                  <a:txBody>
                    <a:bodyPr/>
                    <a:lstStyle/>
                    <a:p>
                      <a:endParaRPr lang="en-GB" sz="1400"/>
                    </a:p>
                  </a:txBody>
                  <a:tcPr/>
                </a:tc>
                <a:extLst>
                  <a:ext uri="{0D108BD9-81ED-4DB2-BD59-A6C34878D82A}">
                    <a16:rowId xmlns:a16="http://schemas.microsoft.com/office/drawing/2014/main" val="3416804111"/>
                  </a:ext>
                </a:extLst>
              </a:tr>
              <a:tr h="1212871">
                <a:tc>
                  <a:txBody>
                    <a:bodyPr/>
                    <a:lstStyle/>
                    <a:p>
                      <a:endParaRPr lang="en-GB" sz="1400" dirty="0"/>
                    </a:p>
                  </a:txBody>
                  <a:tcPr/>
                </a:tc>
                <a:tc>
                  <a:txBody>
                    <a:bodyPr/>
                    <a:lstStyle/>
                    <a:p>
                      <a:pPr algn="ctr"/>
                      <a:r>
                        <a:rPr lang="en-GB" sz="1400" dirty="0"/>
                        <a:t>Multiple levels of measurement are encouraged but the measurement should be specific and useful!</a:t>
                      </a:r>
                      <a:endParaRPr lang="en-GB" sz="1400" i="1" dirty="0"/>
                    </a:p>
                  </a:txBody>
                  <a:tcPr/>
                </a:tc>
                <a:tc>
                  <a:txBody>
                    <a:bodyPr/>
                    <a:lstStyle/>
                    <a:p>
                      <a:endParaRPr lang="en-GB" sz="1400" dirty="0"/>
                    </a:p>
                  </a:txBody>
                  <a:tcPr/>
                </a:tc>
                <a:tc>
                  <a:txBody>
                    <a:bodyPr/>
                    <a:lstStyle/>
                    <a:p>
                      <a:pPr algn="ctr"/>
                      <a:r>
                        <a:rPr lang="en-GB" sz="1400" dirty="0"/>
                        <a:t>SCS can be used in any change-focused therapy, in fact it’s particularly useful in modalities where large numbers and identical delivery is not possible</a:t>
                      </a:r>
                      <a:endParaRPr lang="en-GB" sz="1400" i="1" dirty="0"/>
                    </a:p>
                  </a:txBody>
                  <a:tcPr/>
                </a:tc>
                <a:extLst>
                  <a:ext uri="{0D108BD9-81ED-4DB2-BD59-A6C34878D82A}">
                    <a16:rowId xmlns:a16="http://schemas.microsoft.com/office/drawing/2014/main" val="3729544779"/>
                  </a:ext>
                </a:extLst>
              </a:tr>
              <a:tr h="1212871">
                <a:tc>
                  <a:txBody>
                    <a:bodyPr/>
                    <a:lstStyle/>
                    <a:p>
                      <a:r>
                        <a:rPr lang="en-GB" sz="1400" b="1" dirty="0"/>
                        <a:t>“It distracts the therapist and client and is only for the benefit of the therapist”</a:t>
                      </a:r>
                      <a:endParaRPr lang="en-GB" sz="1400" b="1" i="1" dirty="0"/>
                    </a:p>
                  </a:txBody>
                  <a:tcPr/>
                </a:tc>
                <a:tc>
                  <a:txBody>
                    <a:bodyPr/>
                    <a:lstStyle/>
                    <a:p>
                      <a:endParaRPr lang="en-GB" sz="1400" dirty="0"/>
                    </a:p>
                  </a:txBody>
                  <a:tcPr/>
                </a:tc>
                <a:tc>
                  <a:txBody>
                    <a:bodyPr/>
                    <a:lstStyle/>
                    <a:p>
                      <a:r>
                        <a:rPr lang="en-GB" sz="1400" b="1" dirty="0"/>
                        <a:t>“It is not suitable for my client group”</a:t>
                      </a:r>
                    </a:p>
                  </a:txBody>
                  <a:tcPr/>
                </a:tc>
                <a:tc>
                  <a:txBody>
                    <a:bodyPr/>
                    <a:lstStyle/>
                    <a:p>
                      <a:pPr algn="ctr"/>
                      <a:endParaRPr lang="en-GB" sz="1400" dirty="0"/>
                    </a:p>
                  </a:txBody>
                  <a:tcPr/>
                </a:tc>
                <a:extLst>
                  <a:ext uri="{0D108BD9-81ED-4DB2-BD59-A6C34878D82A}">
                    <a16:rowId xmlns:a16="http://schemas.microsoft.com/office/drawing/2014/main" val="3608019664"/>
                  </a:ext>
                </a:extLst>
              </a:tr>
              <a:tr h="1212871">
                <a:tc>
                  <a:txBody>
                    <a:bodyPr/>
                    <a:lstStyle/>
                    <a:p>
                      <a:endParaRPr lang="en-GB" sz="1400" dirty="0"/>
                    </a:p>
                  </a:txBody>
                  <a:tcPr/>
                </a:tc>
                <a:tc>
                  <a:txBody>
                    <a:bodyPr/>
                    <a:lstStyle/>
                    <a:p>
                      <a:r>
                        <a:rPr lang="en-GB" sz="1400" dirty="0"/>
                        <a:t>When integrated into therapy, it can enrichen insights in both therapists and clients about what therapeutic tools are leading to positive change</a:t>
                      </a:r>
                      <a:endParaRPr lang="en-GB" sz="1400" i="1" dirty="0"/>
                    </a:p>
                  </a:txBody>
                  <a:tcPr/>
                </a:tc>
                <a:tc>
                  <a:txBody>
                    <a:bodyPr/>
                    <a:lstStyle/>
                    <a:p>
                      <a:endParaRPr lang="en-GB" sz="1400"/>
                    </a:p>
                  </a:txBody>
                  <a:tcPr/>
                </a:tc>
                <a:tc>
                  <a:txBody>
                    <a:bodyPr/>
                    <a:lstStyle/>
                    <a:p>
                      <a:r>
                        <a:rPr lang="en-GB" sz="1400" dirty="0"/>
                        <a:t>Change measures can be tailored to access needs. The only requirement is that the measure is objective and can measure change over time</a:t>
                      </a:r>
                      <a:endParaRPr lang="en-GB" sz="1400" i="1" dirty="0"/>
                    </a:p>
                  </a:txBody>
                  <a:tcPr/>
                </a:tc>
                <a:extLst>
                  <a:ext uri="{0D108BD9-81ED-4DB2-BD59-A6C34878D82A}">
                    <a16:rowId xmlns:a16="http://schemas.microsoft.com/office/drawing/2014/main" val="258709315"/>
                  </a:ext>
                </a:extLst>
              </a:tr>
            </a:tbl>
          </a:graphicData>
        </a:graphic>
      </p:graphicFrame>
      <p:cxnSp>
        <p:nvCxnSpPr>
          <p:cNvPr id="7" name="Connector: Curved 6">
            <a:extLst>
              <a:ext uri="{FF2B5EF4-FFF2-40B4-BE49-F238E27FC236}">
                <a16:creationId xmlns:a16="http://schemas.microsoft.com/office/drawing/2014/main" id="{5D364078-7E88-9DAF-9DC7-9861C1A10178}"/>
              </a:ext>
            </a:extLst>
          </p:cNvPr>
          <p:cNvCxnSpPr/>
          <p:nvPr/>
        </p:nvCxnSpPr>
        <p:spPr>
          <a:xfrm rot="16200000" flipH="1">
            <a:off x="2783345" y="1815418"/>
            <a:ext cx="838571" cy="660152"/>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Connector: Curved 8">
            <a:extLst>
              <a:ext uri="{FF2B5EF4-FFF2-40B4-BE49-F238E27FC236}">
                <a16:creationId xmlns:a16="http://schemas.microsoft.com/office/drawing/2014/main" id="{61212F7C-7D45-A3F7-FE80-6882B65218D9}"/>
              </a:ext>
            </a:extLst>
          </p:cNvPr>
          <p:cNvCxnSpPr>
            <a:cxnSpLocks/>
          </p:cNvCxnSpPr>
          <p:nvPr/>
        </p:nvCxnSpPr>
        <p:spPr>
          <a:xfrm>
            <a:off x="1824340" y="4415883"/>
            <a:ext cx="1338146" cy="1186490"/>
          </a:xfrm>
          <a:prstGeom prst="curvedConnector3">
            <a:avLst>
              <a:gd name="adj1" fmla="val 3233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Connector: Curved 12">
            <a:extLst>
              <a:ext uri="{FF2B5EF4-FFF2-40B4-BE49-F238E27FC236}">
                <a16:creationId xmlns:a16="http://schemas.microsoft.com/office/drawing/2014/main" id="{A84CA5FD-D7D2-661F-2B84-10A21B784921}"/>
              </a:ext>
            </a:extLst>
          </p:cNvPr>
          <p:cNvCxnSpPr>
            <a:cxnSpLocks/>
          </p:cNvCxnSpPr>
          <p:nvPr/>
        </p:nvCxnSpPr>
        <p:spPr>
          <a:xfrm>
            <a:off x="8809463" y="1610236"/>
            <a:ext cx="1057135" cy="954543"/>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Connector: Curved 16">
            <a:extLst>
              <a:ext uri="{FF2B5EF4-FFF2-40B4-BE49-F238E27FC236}">
                <a16:creationId xmlns:a16="http://schemas.microsoft.com/office/drawing/2014/main" id="{CAF6C13E-3D90-EC76-F512-8B28C27CE99C}"/>
              </a:ext>
            </a:extLst>
          </p:cNvPr>
          <p:cNvCxnSpPr>
            <a:cxnSpLocks/>
          </p:cNvCxnSpPr>
          <p:nvPr/>
        </p:nvCxnSpPr>
        <p:spPr>
          <a:xfrm>
            <a:off x="9042896" y="4001294"/>
            <a:ext cx="1693497" cy="1004306"/>
          </a:xfrm>
          <a:prstGeom prst="curvedConnector3">
            <a:avLst>
              <a:gd name="adj1" fmla="val 95039"/>
            </a:avLst>
          </a:prstGeom>
          <a:ln>
            <a:tailEnd type="triangle"/>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1115956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D7480-133E-93D0-4061-DE5C1C54AC27}"/>
              </a:ext>
            </a:extLst>
          </p:cNvPr>
          <p:cNvSpPr>
            <a:spLocks noGrp="1"/>
          </p:cNvSpPr>
          <p:nvPr>
            <p:ph type="title"/>
          </p:nvPr>
        </p:nvSpPr>
        <p:spPr/>
        <p:txBody>
          <a:bodyPr/>
          <a:lstStyle/>
          <a:p>
            <a:r>
              <a:rPr lang="en-GB" b="1" dirty="0">
                <a:solidFill>
                  <a:schemeClr val="accent6">
                    <a:lumMod val="50000"/>
                  </a:schemeClr>
                </a:solidFill>
              </a:rPr>
              <a:t>Purpose of SCS: Measuring Change </a:t>
            </a:r>
          </a:p>
        </p:txBody>
      </p:sp>
      <p:sp>
        <p:nvSpPr>
          <p:cNvPr id="3" name="Content Placeholder 2">
            <a:extLst>
              <a:ext uri="{FF2B5EF4-FFF2-40B4-BE49-F238E27FC236}">
                <a16:creationId xmlns:a16="http://schemas.microsoft.com/office/drawing/2014/main" id="{01ADE29D-9CF8-259C-4E6D-541C332AA0D5}"/>
              </a:ext>
            </a:extLst>
          </p:cNvPr>
          <p:cNvSpPr>
            <a:spLocks noGrp="1"/>
          </p:cNvSpPr>
          <p:nvPr>
            <p:ph idx="1"/>
          </p:nvPr>
        </p:nvSpPr>
        <p:spPr/>
        <p:txBody>
          <a:bodyPr vert="horz" lIns="91440" tIns="45720" rIns="91440" bIns="45720" rtlCol="0" anchor="t">
            <a:normAutofit/>
          </a:bodyPr>
          <a:lstStyle/>
          <a:p>
            <a:pPr>
              <a:spcAft>
                <a:spcPts val="1200"/>
              </a:spcAft>
            </a:pPr>
            <a:r>
              <a:rPr lang="en-GB" dirty="0"/>
              <a:t>Assessing change is a part of the culture in the NHS - whether and how a client improves as a result of treatment.</a:t>
            </a:r>
          </a:p>
          <a:p>
            <a:pPr>
              <a:spcAft>
                <a:spcPts val="1200"/>
              </a:spcAft>
            </a:pPr>
            <a:r>
              <a:rPr lang="en-GB" dirty="0"/>
              <a:t>Closely measuring relevant changes – using a mixture of tools (not just global distress measures)  </a:t>
            </a:r>
          </a:p>
          <a:p>
            <a:pPr>
              <a:spcAft>
                <a:spcPts val="1200"/>
              </a:spcAft>
            </a:pPr>
            <a:r>
              <a:rPr lang="en-GB" dirty="0"/>
              <a:t>Systematic case studies can provide valuable information on the effectiveness and mechanisms of change from interventions. </a:t>
            </a:r>
          </a:p>
          <a:p>
            <a:pPr>
              <a:spcAft>
                <a:spcPts val="1200"/>
              </a:spcAft>
            </a:pPr>
            <a:r>
              <a:rPr lang="en-GB" dirty="0"/>
              <a:t>An essential skill which helps us understand what really goes on in therapy, and to think critically and creatively about our practice.</a:t>
            </a:r>
          </a:p>
        </p:txBody>
      </p:sp>
      <p:pic>
        <p:nvPicPr>
          <p:cNvPr id="4" name="Picture 2">
            <a:extLst>
              <a:ext uri="{FF2B5EF4-FFF2-40B4-BE49-F238E27FC236}">
                <a16:creationId xmlns:a16="http://schemas.microsoft.com/office/drawing/2014/main" id="{B067D1C5-4064-B46A-3A43-07F50F08D9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4702" y="0"/>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2989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descr="This graph shows pre and post scores for a treatment group and a control group. It shows that pretreatment both groups were scoring high, but at post treatment one group had a slight decrease and the other had a more significant decrease. This is an example of how control groups are used."/>
          <p:cNvGrpSpPr/>
          <p:nvPr/>
        </p:nvGrpSpPr>
        <p:grpSpPr>
          <a:xfrm>
            <a:off x="5552302" y="1199480"/>
            <a:ext cx="3309609" cy="2546602"/>
            <a:chOff x="4932040" y="604132"/>
            <a:chExt cx="3443977" cy="3077292"/>
          </a:xfrm>
        </p:grpSpPr>
        <p:cxnSp>
          <p:nvCxnSpPr>
            <p:cNvPr id="10" name="Straight Connector 9"/>
            <p:cNvCxnSpPr>
              <a:cxnSpLocks/>
            </p:cNvCxnSpPr>
            <p:nvPr/>
          </p:nvCxnSpPr>
          <p:spPr>
            <a:xfrm>
              <a:off x="4932040" y="604132"/>
              <a:ext cx="0" cy="2218459"/>
            </a:xfrm>
            <a:prstGeom prst="line">
              <a:avLst/>
            </a:prstGeom>
            <a:ln w="19050"/>
          </p:spPr>
          <p:style>
            <a:lnRef idx="1">
              <a:schemeClr val="dk1"/>
            </a:lnRef>
            <a:fillRef idx="0">
              <a:schemeClr val="dk1"/>
            </a:fillRef>
            <a:effectRef idx="0">
              <a:schemeClr val="dk1"/>
            </a:effectRef>
            <a:fontRef idx="minor">
              <a:schemeClr val="tx1"/>
            </a:fontRef>
          </p:style>
        </p:cxnSp>
        <p:cxnSp>
          <p:nvCxnSpPr>
            <p:cNvPr id="11" name="Straight Connector 10"/>
            <p:cNvCxnSpPr>
              <a:cxnSpLocks/>
            </p:cNvCxnSpPr>
            <p:nvPr/>
          </p:nvCxnSpPr>
          <p:spPr>
            <a:xfrm flipV="1">
              <a:off x="4932040" y="2800755"/>
              <a:ext cx="3363151" cy="14780"/>
            </a:xfrm>
            <a:prstGeom prst="line">
              <a:avLst/>
            </a:prstGeom>
            <a:ln w="19050"/>
          </p:spPr>
          <p:style>
            <a:lnRef idx="1">
              <a:schemeClr val="dk1"/>
            </a:lnRef>
            <a:fillRef idx="0">
              <a:schemeClr val="dk1"/>
            </a:fillRef>
            <a:effectRef idx="0">
              <a:schemeClr val="dk1"/>
            </a:effectRef>
            <a:fontRef idx="minor">
              <a:schemeClr val="tx1"/>
            </a:fontRef>
          </p:style>
        </p:cxnSp>
        <p:sp>
          <p:nvSpPr>
            <p:cNvPr id="13" name="TextBox 12"/>
            <p:cNvSpPr txBox="1"/>
            <p:nvPr/>
          </p:nvSpPr>
          <p:spPr>
            <a:xfrm>
              <a:off x="5012866" y="2900403"/>
              <a:ext cx="3363151" cy="781021"/>
            </a:xfrm>
            <a:prstGeom prst="rect">
              <a:avLst/>
            </a:prstGeom>
            <a:noFill/>
          </p:spPr>
          <p:txBody>
            <a:bodyPr wrap="square" rtlCol="0">
              <a:spAutoFit/>
            </a:bodyPr>
            <a:lstStyle/>
            <a:p>
              <a:pPr eaLnBrk="0" fontAlgn="base" hangingPunct="0">
                <a:spcBef>
                  <a:spcPct val="0"/>
                </a:spcBef>
                <a:spcAft>
                  <a:spcPct val="0"/>
                </a:spcAft>
              </a:pPr>
              <a:r>
                <a:rPr lang="en-GB" dirty="0">
                  <a:solidFill>
                    <a:prstClr val="black"/>
                  </a:solidFill>
                  <a:latin typeface="Arial" panose="020B0604020202020204" pitchFamily="34" charset="0"/>
                  <a:cs typeface="Arial" panose="020B0604020202020204" pitchFamily="34" charset="0"/>
                </a:rPr>
                <a:t>Pre 	                       Post</a:t>
              </a:r>
            </a:p>
            <a:p>
              <a:pPr algn="ctr" eaLnBrk="0" fontAlgn="base" hangingPunct="0">
                <a:spcBef>
                  <a:spcPct val="0"/>
                </a:spcBef>
                <a:spcAft>
                  <a:spcPct val="0"/>
                </a:spcAft>
              </a:pPr>
              <a:r>
                <a:rPr lang="en-GB" dirty="0">
                  <a:solidFill>
                    <a:prstClr val="black"/>
                  </a:solidFill>
                  <a:latin typeface="Arial" panose="020B0604020202020204" pitchFamily="34" charset="0"/>
                  <a:cs typeface="Arial" panose="020B0604020202020204" pitchFamily="34" charset="0"/>
                </a:rPr>
                <a:t>Treatment</a:t>
              </a:r>
            </a:p>
          </p:txBody>
        </p:sp>
      </p:grpSp>
      <p:sp>
        <p:nvSpPr>
          <p:cNvPr id="4" name="Text Placeholder 3" descr="Experiments with single cases"/>
          <p:cNvSpPr>
            <a:spLocks noGrp="1"/>
          </p:cNvSpPr>
          <p:nvPr>
            <p:ph type="body" sz="half" idx="2"/>
          </p:nvPr>
        </p:nvSpPr>
        <p:spPr>
          <a:xfrm>
            <a:off x="1304153" y="3731213"/>
            <a:ext cx="3267332" cy="2590242"/>
          </a:xfrm>
          <a:prstGeom prst="roundRect">
            <a:avLst/>
          </a:prstGeom>
          <a:ln w="28575"/>
        </p:spPr>
        <p:style>
          <a:lnRef idx="2">
            <a:schemeClr val="accent6"/>
          </a:lnRef>
          <a:fillRef idx="1">
            <a:schemeClr val="lt1"/>
          </a:fillRef>
          <a:effectRef idx="0">
            <a:schemeClr val="accent6"/>
          </a:effectRef>
          <a:fontRef idx="minor">
            <a:schemeClr val="dk1"/>
          </a:fontRef>
        </p:style>
        <p:txBody>
          <a:bodyPr>
            <a:normAutofit fontScale="32500" lnSpcReduction="20000"/>
          </a:bodyPr>
          <a:lstStyle/>
          <a:p>
            <a:endParaRPr lang="en-GB" sz="1700" dirty="0">
              <a:solidFill>
                <a:schemeClr val="tx1"/>
              </a:solidFill>
            </a:endParaRPr>
          </a:p>
          <a:p>
            <a:r>
              <a:rPr lang="en-GB" sz="7400" b="1" dirty="0">
                <a:solidFill>
                  <a:schemeClr val="tx1"/>
                </a:solidFill>
              </a:rPr>
              <a:t>Experiments with Single cases</a:t>
            </a:r>
          </a:p>
          <a:p>
            <a:endParaRPr lang="en-GB" sz="2000" dirty="0">
              <a:solidFill>
                <a:schemeClr val="tx1"/>
              </a:solidFill>
            </a:endParaRPr>
          </a:p>
          <a:p>
            <a:pPr algn="r"/>
            <a:r>
              <a:rPr lang="en-GB" sz="4500" dirty="0">
                <a:solidFill>
                  <a:schemeClr val="tx1"/>
                </a:solidFill>
              </a:rPr>
              <a:t>Repeated measures</a:t>
            </a:r>
          </a:p>
          <a:p>
            <a:pPr algn="r"/>
            <a:r>
              <a:rPr lang="en-GB" sz="4500" dirty="0">
                <a:solidFill>
                  <a:schemeClr val="tx1"/>
                </a:solidFill>
              </a:rPr>
              <a:t>Different phases (conditions) </a:t>
            </a:r>
          </a:p>
          <a:p>
            <a:pPr algn="r"/>
            <a:r>
              <a:rPr lang="en-GB" sz="4500" dirty="0">
                <a:solidFill>
                  <a:schemeClr val="tx1"/>
                </a:solidFill>
              </a:rPr>
              <a:t>baseline </a:t>
            </a:r>
          </a:p>
          <a:p>
            <a:pPr algn="r"/>
            <a:r>
              <a:rPr lang="en-GB" sz="4500" dirty="0">
                <a:solidFill>
                  <a:schemeClr val="tx1"/>
                </a:solidFill>
              </a:rPr>
              <a:t>treatment </a:t>
            </a:r>
          </a:p>
        </p:txBody>
      </p:sp>
      <p:grpSp>
        <p:nvGrpSpPr>
          <p:cNvPr id="64" name="Group 63" descr="This graph shows how more frequent measurement, as in a single-case design, allows us to compare more frequent data points between the baseline and the treatment phase. This is useful in the absence of a control."/>
          <p:cNvGrpSpPr/>
          <p:nvPr/>
        </p:nvGrpSpPr>
        <p:grpSpPr>
          <a:xfrm>
            <a:off x="5508167" y="4141535"/>
            <a:ext cx="3276069" cy="1976465"/>
            <a:chOff x="4937818" y="4116831"/>
            <a:chExt cx="2304256" cy="1976465"/>
          </a:xfrm>
        </p:grpSpPr>
        <p:grpSp>
          <p:nvGrpSpPr>
            <p:cNvPr id="16" name="Group 15"/>
            <p:cNvGrpSpPr/>
            <p:nvPr/>
          </p:nvGrpSpPr>
          <p:grpSpPr>
            <a:xfrm>
              <a:off x="4937818" y="4116831"/>
              <a:ext cx="2304256" cy="1976465"/>
              <a:chOff x="4932040" y="1215802"/>
              <a:chExt cx="2304256" cy="1976465"/>
            </a:xfrm>
          </p:grpSpPr>
          <p:cxnSp>
            <p:nvCxnSpPr>
              <p:cNvPr id="17" name="Straight Connector 16"/>
              <p:cNvCxnSpPr/>
              <p:nvPr/>
            </p:nvCxnSpPr>
            <p:spPr>
              <a:xfrm>
                <a:off x="4932040" y="1215802"/>
                <a:ext cx="0" cy="1606790"/>
              </a:xfrm>
              <a:prstGeom prst="line">
                <a:avLst/>
              </a:prstGeom>
              <a:ln w="19050"/>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a:off x="4932040" y="2815535"/>
                <a:ext cx="2304256" cy="0"/>
              </a:xfrm>
              <a:prstGeom prst="line">
                <a:avLst/>
              </a:prstGeom>
              <a:ln w="19050"/>
            </p:spPr>
            <p:style>
              <a:lnRef idx="1">
                <a:schemeClr val="dk1"/>
              </a:lnRef>
              <a:fillRef idx="0">
                <a:schemeClr val="dk1"/>
              </a:fillRef>
              <a:effectRef idx="0">
                <a:schemeClr val="dk1"/>
              </a:effectRef>
              <a:fontRef idx="minor">
                <a:schemeClr val="tx1"/>
              </a:fontRef>
            </p:style>
          </p:cxnSp>
          <p:sp>
            <p:nvSpPr>
              <p:cNvPr id="19" name="TextBox 18"/>
              <p:cNvSpPr txBox="1"/>
              <p:nvPr/>
            </p:nvSpPr>
            <p:spPr>
              <a:xfrm>
                <a:off x="5499795" y="2822935"/>
                <a:ext cx="1120820" cy="369332"/>
              </a:xfrm>
              <a:prstGeom prst="rect">
                <a:avLst/>
              </a:prstGeom>
              <a:noFill/>
            </p:spPr>
            <p:txBody>
              <a:bodyPr wrap="none" rtlCol="0">
                <a:spAutoFit/>
              </a:bodyPr>
              <a:lstStyle/>
              <a:p>
                <a:pPr algn="ctr" eaLnBrk="0" fontAlgn="base" hangingPunct="0">
                  <a:spcBef>
                    <a:spcPct val="0"/>
                  </a:spcBef>
                  <a:spcAft>
                    <a:spcPct val="0"/>
                  </a:spcAft>
                </a:pPr>
                <a:r>
                  <a:rPr lang="en-GB" dirty="0">
                    <a:solidFill>
                      <a:prstClr val="black"/>
                    </a:solidFill>
                    <a:latin typeface="Arial" panose="020B0604020202020204" pitchFamily="34" charset="0"/>
                    <a:cs typeface="Arial" panose="020B0604020202020204" pitchFamily="34" charset="0"/>
                  </a:rPr>
                  <a:t>Sessions</a:t>
                </a:r>
              </a:p>
            </p:txBody>
          </p:sp>
        </p:grpSp>
        <p:grpSp>
          <p:nvGrpSpPr>
            <p:cNvPr id="61" name="Group 60"/>
            <p:cNvGrpSpPr/>
            <p:nvPr/>
          </p:nvGrpSpPr>
          <p:grpSpPr>
            <a:xfrm>
              <a:off x="5076056" y="4230427"/>
              <a:ext cx="681980" cy="296416"/>
              <a:chOff x="5076056" y="4230427"/>
              <a:chExt cx="681980" cy="296416"/>
            </a:xfrm>
            <a:solidFill>
              <a:schemeClr val="tx1">
                <a:lumMod val="50000"/>
                <a:lumOff val="50000"/>
              </a:schemeClr>
            </a:solidFill>
          </p:grpSpPr>
          <p:sp>
            <p:nvSpPr>
              <p:cNvPr id="21" name="Isosceles Triangle 20"/>
              <p:cNvSpPr/>
              <p:nvPr/>
            </p:nvSpPr>
            <p:spPr>
              <a:xfrm>
                <a:off x="5076056" y="4290628"/>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dirty="0">
                  <a:solidFill>
                    <a:prstClr val="white"/>
                  </a:solidFill>
                </a:endParaRPr>
              </a:p>
            </p:txBody>
          </p:sp>
          <p:sp>
            <p:nvSpPr>
              <p:cNvPr id="23" name="Isosceles Triangle 22"/>
              <p:cNvSpPr/>
              <p:nvPr/>
            </p:nvSpPr>
            <p:spPr>
              <a:xfrm>
                <a:off x="5217108" y="4371020"/>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24" name="Isosceles Triangle 23"/>
              <p:cNvSpPr/>
              <p:nvPr/>
            </p:nvSpPr>
            <p:spPr>
              <a:xfrm>
                <a:off x="5371232" y="4230427"/>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25" name="Isosceles Triangle 24"/>
              <p:cNvSpPr/>
              <p:nvPr/>
            </p:nvSpPr>
            <p:spPr>
              <a:xfrm>
                <a:off x="5515533" y="4454835"/>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26" name="Isosceles Triangle 25"/>
              <p:cNvSpPr/>
              <p:nvPr/>
            </p:nvSpPr>
            <p:spPr>
              <a:xfrm>
                <a:off x="5686028" y="4293096"/>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cxnSp>
            <p:nvCxnSpPr>
              <p:cNvPr id="34" name="Straight Connector 33"/>
              <p:cNvCxnSpPr>
                <a:stCxn id="21" idx="4"/>
                <a:endCxn id="23" idx="1"/>
              </p:cNvCxnSpPr>
              <p:nvPr/>
            </p:nvCxnSpPr>
            <p:spPr>
              <a:xfrm>
                <a:off x="5148064" y="4362636"/>
                <a:ext cx="87046" cy="44388"/>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endCxn id="25" idx="0"/>
              </p:cNvCxnSpPr>
              <p:nvPr/>
            </p:nvCxnSpPr>
            <p:spPr>
              <a:xfrm>
                <a:off x="5419424" y="4314521"/>
                <a:ext cx="132113" cy="140314"/>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24" idx="3"/>
                <a:endCxn id="23" idx="1"/>
              </p:cNvCxnSpPr>
              <p:nvPr/>
            </p:nvCxnSpPr>
            <p:spPr>
              <a:xfrm flipH="1">
                <a:off x="5235110" y="4302435"/>
                <a:ext cx="172126" cy="104589"/>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endCxn id="26" idx="3"/>
              </p:cNvCxnSpPr>
              <p:nvPr/>
            </p:nvCxnSpPr>
            <p:spPr>
              <a:xfrm flipV="1">
                <a:off x="5578478" y="4365104"/>
                <a:ext cx="143554" cy="155544"/>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62" name="Group 61"/>
            <p:cNvGrpSpPr/>
            <p:nvPr/>
          </p:nvGrpSpPr>
          <p:grpSpPr>
            <a:xfrm>
              <a:off x="5973411" y="4783832"/>
              <a:ext cx="1190877" cy="822176"/>
              <a:chOff x="5973411" y="4783832"/>
              <a:chExt cx="1190877" cy="822176"/>
            </a:xfrm>
            <a:solidFill>
              <a:schemeClr val="tx1">
                <a:lumMod val="50000"/>
                <a:lumOff val="50000"/>
              </a:schemeClr>
            </a:solidFill>
          </p:grpSpPr>
          <p:sp>
            <p:nvSpPr>
              <p:cNvPr id="22" name="Isosceles Triangle 21"/>
              <p:cNvSpPr/>
              <p:nvPr/>
            </p:nvSpPr>
            <p:spPr>
              <a:xfrm>
                <a:off x="5973411" y="4783832"/>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27" name="Isosceles Triangle 26"/>
              <p:cNvSpPr/>
              <p:nvPr/>
            </p:nvSpPr>
            <p:spPr>
              <a:xfrm>
                <a:off x="6152629" y="5139276"/>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28" name="Isosceles Triangle 27"/>
              <p:cNvSpPr/>
              <p:nvPr/>
            </p:nvSpPr>
            <p:spPr>
              <a:xfrm>
                <a:off x="6372200" y="5055622"/>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29" name="Isosceles Triangle 28"/>
              <p:cNvSpPr/>
              <p:nvPr/>
            </p:nvSpPr>
            <p:spPr>
              <a:xfrm>
                <a:off x="6524600" y="5381600"/>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30" name="Isosceles Triangle 29"/>
              <p:cNvSpPr/>
              <p:nvPr/>
            </p:nvSpPr>
            <p:spPr>
              <a:xfrm>
                <a:off x="6732240" y="5534000"/>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31" name="Isosceles Triangle 30"/>
              <p:cNvSpPr/>
              <p:nvPr/>
            </p:nvSpPr>
            <p:spPr>
              <a:xfrm>
                <a:off x="6876256" y="5157192"/>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sp>
            <p:nvSpPr>
              <p:cNvPr id="32" name="Isosceles Triangle 31"/>
              <p:cNvSpPr/>
              <p:nvPr/>
            </p:nvSpPr>
            <p:spPr>
              <a:xfrm>
                <a:off x="7092280" y="5445224"/>
                <a:ext cx="72008" cy="72008"/>
              </a:xfrm>
              <a:prstGeom prst="triangle">
                <a:avLst/>
              </a:prstGeom>
              <a:gr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endParaRPr>
              </a:p>
            </p:txBody>
          </p:sp>
          <p:cxnSp>
            <p:nvCxnSpPr>
              <p:cNvPr id="38" name="Straight Connector 37"/>
              <p:cNvCxnSpPr>
                <a:stCxn id="22" idx="3"/>
                <a:endCxn id="27" idx="1"/>
              </p:cNvCxnSpPr>
              <p:nvPr/>
            </p:nvCxnSpPr>
            <p:spPr>
              <a:xfrm>
                <a:off x="6009415" y="4855840"/>
                <a:ext cx="161216" cy="319440"/>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27" idx="5"/>
                <a:endCxn id="28" idx="5"/>
              </p:cNvCxnSpPr>
              <p:nvPr/>
            </p:nvCxnSpPr>
            <p:spPr>
              <a:xfrm flipV="1">
                <a:off x="6206635" y="5091626"/>
                <a:ext cx="219571" cy="83654"/>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stCxn id="30" idx="0"/>
                <a:endCxn id="31" idx="2"/>
              </p:cNvCxnSpPr>
              <p:nvPr/>
            </p:nvCxnSpPr>
            <p:spPr>
              <a:xfrm flipV="1">
                <a:off x="6768244" y="5229200"/>
                <a:ext cx="108012" cy="304800"/>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29" idx="0"/>
              </p:cNvCxnSpPr>
              <p:nvPr/>
            </p:nvCxnSpPr>
            <p:spPr>
              <a:xfrm flipH="1" flipV="1">
                <a:off x="6430274" y="5127630"/>
                <a:ext cx="130330" cy="253970"/>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31" idx="4"/>
                <a:endCxn id="32" idx="5"/>
              </p:cNvCxnSpPr>
              <p:nvPr/>
            </p:nvCxnSpPr>
            <p:spPr>
              <a:xfrm>
                <a:off x="6948264" y="5229200"/>
                <a:ext cx="198022" cy="252028"/>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stCxn id="30" idx="1"/>
                <a:endCxn id="29" idx="0"/>
              </p:cNvCxnSpPr>
              <p:nvPr/>
            </p:nvCxnSpPr>
            <p:spPr>
              <a:xfrm flipH="1" flipV="1">
                <a:off x="6560604" y="5381600"/>
                <a:ext cx="189638" cy="188404"/>
              </a:xfrm>
              <a:prstGeom prst="line">
                <a:avLst/>
              </a:prstGeom>
              <a:grp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cxnSp>
        <p:nvCxnSpPr>
          <p:cNvPr id="6" name="Straight Connector 5">
            <a:extLst>
              <a:ext uri="{C183D7F6-B498-43B3-948B-1728B52AA6E4}">
                <adec:decorative xmlns:adec="http://schemas.microsoft.com/office/drawing/2017/decorative" val="1"/>
              </a:ext>
            </a:extLst>
          </p:cNvPr>
          <p:cNvCxnSpPr>
            <a:cxnSpLocks/>
          </p:cNvCxnSpPr>
          <p:nvPr/>
        </p:nvCxnSpPr>
        <p:spPr>
          <a:xfrm>
            <a:off x="5823462" y="1609114"/>
            <a:ext cx="2589937" cy="1160661"/>
          </a:xfrm>
          <a:prstGeom prst="line">
            <a:avLst/>
          </a:prstGeom>
          <a:ln w="38100">
            <a:headEnd type="diamond" w="med" len="med"/>
            <a:tailEnd type="diamond" w="med" len="med"/>
          </a:ln>
        </p:spPr>
        <p:style>
          <a:lnRef idx="1">
            <a:schemeClr val="accent2"/>
          </a:lnRef>
          <a:fillRef idx="0">
            <a:schemeClr val="accent2"/>
          </a:fillRef>
          <a:effectRef idx="0">
            <a:schemeClr val="accent2"/>
          </a:effectRef>
          <a:fontRef idx="minor">
            <a:schemeClr val="tx1"/>
          </a:fontRef>
        </p:style>
      </p:cxnSp>
      <p:cxnSp>
        <p:nvCxnSpPr>
          <p:cNvPr id="7" name="Straight Connector 6">
            <a:extLst>
              <a:ext uri="{C183D7F6-B498-43B3-948B-1728B52AA6E4}">
                <adec:decorative xmlns:adec="http://schemas.microsoft.com/office/drawing/2017/decorative" val="1"/>
              </a:ext>
            </a:extLst>
          </p:cNvPr>
          <p:cNvCxnSpPr>
            <a:cxnSpLocks/>
          </p:cNvCxnSpPr>
          <p:nvPr/>
        </p:nvCxnSpPr>
        <p:spPr>
          <a:xfrm>
            <a:off x="5823462" y="1595907"/>
            <a:ext cx="2589937" cy="422992"/>
          </a:xfrm>
          <a:prstGeom prst="line">
            <a:avLst/>
          </a:prstGeom>
          <a:ln>
            <a:headEnd type="diamond" w="med" len="med"/>
            <a:tailEnd type="diamond" w="med" len="med"/>
          </a:ln>
        </p:spPr>
        <p:style>
          <a:lnRef idx="2">
            <a:schemeClr val="accent3"/>
          </a:lnRef>
          <a:fillRef idx="0">
            <a:schemeClr val="accent3"/>
          </a:fillRef>
          <a:effectRef idx="1">
            <a:schemeClr val="accent3"/>
          </a:effectRef>
          <a:fontRef idx="minor">
            <a:schemeClr val="tx1"/>
          </a:fontRef>
        </p:style>
      </p:cxnSp>
      <p:grpSp>
        <p:nvGrpSpPr>
          <p:cNvPr id="39" name="Group 38">
            <a:extLst>
              <a:ext uri="{C183D7F6-B498-43B3-948B-1728B52AA6E4}">
                <adec:decorative xmlns:adec="http://schemas.microsoft.com/office/drawing/2017/decorative" val="1"/>
              </a:ext>
            </a:extLst>
          </p:cNvPr>
          <p:cNvGrpSpPr/>
          <p:nvPr/>
        </p:nvGrpSpPr>
        <p:grpSpPr>
          <a:xfrm rot="1392997">
            <a:off x="4428557" y="4458637"/>
            <a:ext cx="1494089" cy="500820"/>
            <a:chOff x="3228042" y="4543538"/>
            <a:chExt cx="1419095" cy="319386"/>
          </a:xfrm>
        </p:grpSpPr>
        <p:cxnSp>
          <p:nvCxnSpPr>
            <p:cNvPr id="20" name="Straight Arrow Connector 19"/>
            <p:cNvCxnSpPr>
              <a:cxnSpLocks/>
              <a:endCxn id="21" idx="2"/>
            </p:cNvCxnSpPr>
            <p:nvPr/>
          </p:nvCxnSpPr>
          <p:spPr>
            <a:xfrm rot="20207003" flipV="1">
              <a:off x="3228042" y="4543538"/>
              <a:ext cx="1158164" cy="3193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cxnSpLocks/>
              <a:endCxn id="23" idx="3"/>
            </p:cNvCxnSpPr>
            <p:nvPr/>
          </p:nvCxnSpPr>
          <p:spPr>
            <a:xfrm rot="20207003" flipV="1">
              <a:off x="3299401" y="4578754"/>
              <a:ext cx="1347736" cy="2805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42" name="Straight Arrow Connector 41">
            <a:extLst>
              <a:ext uri="{C183D7F6-B498-43B3-948B-1728B52AA6E4}">
                <adec:decorative xmlns:adec="http://schemas.microsoft.com/office/drawing/2017/decorative" val="1"/>
              </a:ext>
            </a:extLst>
          </p:cNvPr>
          <p:cNvCxnSpPr>
            <a:cxnSpLocks/>
          </p:cNvCxnSpPr>
          <p:nvPr/>
        </p:nvCxnSpPr>
        <p:spPr>
          <a:xfrm flipV="1">
            <a:off x="4607488" y="4663457"/>
            <a:ext cx="1338928" cy="878479"/>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52" name="Straight Arrow Connector 51">
            <a:extLst>
              <a:ext uri="{C183D7F6-B498-43B3-948B-1728B52AA6E4}">
                <adec:decorative xmlns:adec="http://schemas.microsoft.com/office/drawing/2017/decorative" val="1"/>
              </a:ext>
            </a:extLst>
          </p:cNvPr>
          <p:cNvCxnSpPr>
            <a:cxnSpLocks/>
          </p:cNvCxnSpPr>
          <p:nvPr/>
        </p:nvCxnSpPr>
        <p:spPr>
          <a:xfrm flipV="1">
            <a:off x="4553413" y="5502124"/>
            <a:ext cx="2903625" cy="23658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2" name="Rectangle: Rounded Corners 11" descr="Pre-post design&#10;A basic RCT treatment v control">
            <a:extLst>
              <a:ext uri="{FF2B5EF4-FFF2-40B4-BE49-F238E27FC236}">
                <a16:creationId xmlns:a16="http://schemas.microsoft.com/office/drawing/2014/main" id="{01198AFB-20D7-8E74-AC65-9EE802047A7D}"/>
              </a:ext>
            </a:extLst>
          </p:cNvPr>
          <p:cNvSpPr/>
          <p:nvPr/>
        </p:nvSpPr>
        <p:spPr>
          <a:xfrm>
            <a:off x="1304154" y="1199480"/>
            <a:ext cx="3218696" cy="1817807"/>
          </a:xfrm>
          <a:prstGeom prst="roundRect">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r>
              <a:rPr lang="en-GB" sz="2400" b="1" dirty="0"/>
              <a:t>Pre-Post Design</a:t>
            </a:r>
          </a:p>
          <a:p>
            <a:pPr algn="ctr"/>
            <a:r>
              <a:rPr lang="en-GB" sz="1600" dirty="0"/>
              <a:t>A basic RCT</a:t>
            </a:r>
          </a:p>
          <a:p>
            <a:pPr algn="ctr"/>
            <a:r>
              <a:rPr lang="en-GB" sz="1600" dirty="0"/>
              <a:t>Treatment vs Control</a:t>
            </a:r>
          </a:p>
        </p:txBody>
      </p:sp>
      <p:cxnSp>
        <p:nvCxnSpPr>
          <p:cNvPr id="33" name="Straight Arrow Connector 32">
            <a:extLst>
              <a:ext uri="{FF2B5EF4-FFF2-40B4-BE49-F238E27FC236}">
                <a16:creationId xmlns:a16="http://schemas.microsoft.com/office/drawing/2014/main" id="{A634DF62-2B4A-01F3-F814-96FAEF743871}"/>
              </a:ext>
            </a:extLst>
          </p:cNvPr>
          <p:cNvCxnSpPr>
            <a:cxnSpLocks/>
            <a:stCxn id="12" idx="3"/>
          </p:cNvCxnSpPr>
          <p:nvPr/>
        </p:nvCxnSpPr>
        <p:spPr>
          <a:xfrm>
            <a:off x="4522850" y="2108384"/>
            <a:ext cx="671853"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66" name="Straight Connector 65">
            <a:extLst>
              <a:ext uri="{FF2B5EF4-FFF2-40B4-BE49-F238E27FC236}">
                <a16:creationId xmlns:a16="http://schemas.microsoft.com/office/drawing/2014/main" id="{497F08FF-9DB7-27CA-B1F1-B57C2A3F90E1}"/>
              </a:ext>
            </a:extLst>
          </p:cNvPr>
          <p:cNvCxnSpPr/>
          <p:nvPr/>
        </p:nvCxnSpPr>
        <p:spPr>
          <a:xfrm>
            <a:off x="6835515" y="4141535"/>
            <a:ext cx="0" cy="1597172"/>
          </a:xfrm>
          <a:prstGeom prst="line">
            <a:avLst/>
          </a:prstGeom>
          <a:ln>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5E5B29FB-8E8D-2391-A151-09C3DD09F3BD}"/>
              </a:ext>
            </a:extLst>
          </p:cNvPr>
          <p:cNvSpPr txBox="1"/>
          <p:nvPr/>
        </p:nvSpPr>
        <p:spPr>
          <a:xfrm>
            <a:off x="684756" y="304596"/>
            <a:ext cx="931333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chemeClr val="accent6">
                    <a:lumMod val="50000"/>
                  </a:schemeClr>
                </a:solidFill>
                <a:latin typeface="Aptos Display"/>
              </a:rPr>
              <a:t>Measuring Change in Individuals</a:t>
            </a:r>
            <a:endParaRPr lang="en-US" sz="4400" b="1" dirty="0">
              <a:solidFill>
                <a:schemeClr val="accent6">
                  <a:lumMod val="50000"/>
                </a:schemeClr>
              </a:solidFill>
            </a:endParaRPr>
          </a:p>
        </p:txBody>
      </p:sp>
      <p:pic>
        <p:nvPicPr>
          <p:cNvPr id="3" name="Picture 2">
            <a:extLst>
              <a:ext uri="{FF2B5EF4-FFF2-40B4-BE49-F238E27FC236}">
                <a16:creationId xmlns:a16="http://schemas.microsoft.com/office/drawing/2014/main" id="{E066DEC5-288B-43B3-0B6F-1D410E9C37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29244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915715" y="231171"/>
            <a:ext cx="8435975" cy="1069975"/>
          </a:xfrm>
        </p:spPr>
        <p:txBody>
          <a:bodyPr>
            <a:normAutofit/>
          </a:bodyPr>
          <a:lstStyle/>
          <a:p>
            <a:pPr algn="l"/>
            <a:r>
              <a:rPr lang="en-GB" b="1" dirty="0">
                <a:solidFill>
                  <a:schemeClr val="accent6">
                    <a:lumMod val="50000"/>
                  </a:schemeClr>
                </a:solidFill>
                <a:latin typeface="Calibri" pitchFamily="34" charset="0"/>
              </a:rPr>
              <a:t>Single-Case Experimental Designs</a:t>
            </a:r>
          </a:p>
        </p:txBody>
      </p:sp>
      <p:sp>
        <p:nvSpPr>
          <p:cNvPr id="146438" name="Rectangle 6"/>
          <p:cNvSpPr>
            <a:spLocks noChangeArrowheads="1"/>
          </p:cNvSpPr>
          <p:nvPr/>
        </p:nvSpPr>
        <p:spPr bwMode="auto">
          <a:xfrm>
            <a:off x="983432" y="1556792"/>
            <a:ext cx="10297144" cy="4797302"/>
          </a:xfrm>
          <a:prstGeom prst="rect">
            <a:avLst/>
          </a:prstGeom>
          <a:noFill/>
          <a:ln w="9525">
            <a:noFill/>
            <a:miter lim="800000"/>
            <a:headEnd/>
            <a:tailEnd/>
          </a:ln>
          <a:effectLst/>
        </p:spPr>
        <p:txBody>
          <a:bodyPr/>
          <a:lstStyle/>
          <a:p>
            <a:pPr marL="457200" indent="-457200" eaLnBrk="0" fontAlgn="base" hangingPunct="0">
              <a:lnSpc>
                <a:spcPct val="120000"/>
              </a:lnSpc>
              <a:spcBef>
                <a:spcPts val="1200"/>
              </a:spcBef>
              <a:spcAft>
                <a:spcPct val="0"/>
              </a:spcAft>
              <a:buFont typeface="Arial" panose="020B0604020202020204" pitchFamily="34" charset="0"/>
              <a:buChar char="•"/>
            </a:pPr>
            <a:r>
              <a:rPr lang="en-GB" sz="2400" dirty="0">
                <a:solidFill>
                  <a:prstClr val="black"/>
                </a:solidFill>
                <a:cs typeface="Arial" panose="020B0604020202020204" pitchFamily="34" charset="0"/>
              </a:rPr>
              <a:t>Involve a </a:t>
            </a:r>
            <a:r>
              <a:rPr lang="en-GB" sz="2400" i="1" dirty="0">
                <a:solidFill>
                  <a:srgbClr val="0070C0"/>
                </a:solidFill>
                <a:cs typeface="Arial" panose="020B0604020202020204" pitchFamily="34" charset="0"/>
              </a:rPr>
              <a:t>baseline</a:t>
            </a:r>
            <a:r>
              <a:rPr lang="en-GB" sz="2400" dirty="0">
                <a:solidFill>
                  <a:srgbClr val="0070C0"/>
                </a:solidFill>
                <a:cs typeface="Arial" panose="020B0604020202020204" pitchFamily="34" charset="0"/>
              </a:rPr>
              <a:t> </a:t>
            </a:r>
            <a:r>
              <a:rPr lang="en-GB" sz="2400" dirty="0">
                <a:solidFill>
                  <a:prstClr val="black"/>
                </a:solidFill>
                <a:cs typeface="Arial" panose="020B0604020202020204" pitchFamily="34" charset="0"/>
              </a:rPr>
              <a:t>period where there is no intervention – ideally achieving stable ratings in the relevant measure</a:t>
            </a:r>
          </a:p>
          <a:p>
            <a:pPr marL="457200" indent="-457200" eaLnBrk="0" fontAlgn="base" hangingPunct="0">
              <a:lnSpc>
                <a:spcPct val="120000"/>
              </a:lnSpc>
              <a:spcBef>
                <a:spcPts val="1200"/>
              </a:spcBef>
              <a:spcAft>
                <a:spcPct val="0"/>
              </a:spcAft>
              <a:buFont typeface="Arial" panose="020B0604020202020204" pitchFamily="34" charset="0"/>
              <a:buChar char="•"/>
            </a:pPr>
            <a:r>
              <a:rPr lang="en-GB" sz="2400" dirty="0">
                <a:solidFill>
                  <a:prstClr val="black"/>
                </a:solidFill>
                <a:cs typeface="Arial" panose="020B0604020202020204" pitchFamily="34" charset="0"/>
              </a:rPr>
              <a:t>Include </a:t>
            </a:r>
            <a:r>
              <a:rPr lang="en-GB" sz="2400" i="1" dirty="0">
                <a:solidFill>
                  <a:srgbClr val="0070C0"/>
                </a:solidFill>
                <a:cs typeface="Arial" panose="020B0604020202020204" pitchFamily="34" charset="0"/>
              </a:rPr>
              <a:t>experimental manipulation</a:t>
            </a:r>
            <a:r>
              <a:rPr lang="en-GB" sz="2400" dirty="0">
                <a:solidFill>
                  <a:srgbClr val="0070C0"/>
                </a:solidFill>
                <a:cs typeface="Arial" panose="020B0604020202020204" pitchFamily="34" charset="0"/>
              </a:rPr>
              <a:t> </a:t>
            </a:r>
            <a:r>
              <a:rPr lang="en-GB" sz="2400" dirty="0">
                <a:solidFill>
                  <a:prstClr val="black"/>
                </a:solidFill>
                <a:cs typeface="Arial" panose="020B0604020202020204" pitchFamily="34" charset="0"/>
              </a:rPr>
              <a:t>using some form of </a:t>
            </a:r>
            <a:r>
              <a:rPr lang="en-GB" sz="2400" i="1" dirty="0">
                <a:solidFill>
                  <a:srgbClr val="0070C0"/>
                </a:solidFill>
                <a:cs typeface="Arial" panose="020B0604020202020204" pitchFamily="34" charset="0"/>
              </a:rPr>
              <a:t>randomisation</a:t>
            </a:r>
            <a:r>
              <a:rPr lang="en-GB" sz="2400" i="1" dirty="0">
                <a:solidFill>
                  <a:srgbClr val="FF0000"/>
                </a:solidFill>
                <a:cs typeface="Arial" panose="020B0604020202020204" pitchFamily="34" charset="0"/>
              </a:rPr>
              <a:t> </a:t>
            </a:r>
            <a:r>
              <a:rPr lang="en-GB" sz="2400" i="1" dirty="0">
                <a:solidFill>
                  <a:prstClr val="black"/>
                </a:solidFill>
                <a:cs typeface="Arial" panose="020B0604020202020204" pitchFamily="34" charset="0"/>
              </a:rPr>
              <a:t>or</a:t>
            </a:r>
            <a:r>
              <a:rPr lang="en-GB" sz="2400" i="1" dirty="0">
                <a:solidFill>
                  <a:prstClr val="black">
                    <a:lumMod val="65000"/>
                    <a:lumOff val="35000"/>
                  </a:prstClr>
                </a:solidFill>
                <a:cs typeface="Arial" panose="020B0604020202020204" pitchFamily="34" charset="0"/>
              </a:rPr>
              <a:t> </a:t>
            </a:r>
            <a:r>
              <a:rPr lang="en-GB" sz="2400" i="1" dirty="0">
                <a:solidFill>
                  <a:srgbClr val="0070C0"/>
                </a:solidFill>
                <a:cs typeface="Arial" panose="020B0604020202020204" pitchFamily="34" charset="0"/>
              </a:rPr>
              <a:t>systematic phase change </a:t>
            </a:r>
            <a:r>
              <a:rPr lang="en-GB" sz="2400" dirty="0">
                <a:solidFill>
                  <a:prstClr val="black"/>
                </a:solidFill>
                <a:cs typeface="Arial" panose="020B0604020202020204" pitchFamily="34" charset="0"/>
              </a:rPr>
              <a:t>to rule out </a:t>
            </a:r>
            <a:r>
              <a:rPr lang="en-GB" sz="2400" i="1" dirty="0">
                <a:solidFill>
                  <a:srgbClr val="0070C0"/>
                </a:solidFill>
                <a:cs typeface="Arial" panose="020B0604020202020204" pitchFamily="34" charset="0"/>
              </a:rPr>
              <a:t>plausible alternative explanations</a:t>
            </a:r>
          </a:p>
          <a:p>
            <a:pPr marL="457200" indent="-457200" eaLnBrk="0" fontAlgn="base" hangingPunct="0">
              <a:lnSpc>
                <a:spcPct val="120000"/>
              </a:lnSpc>
              <a:spcBef>
                <a:spcPts val="1200"/>
              </a:spcBef>
              <a:spcAft>
                <a:spcPct val="0"/>
              </a:spcAft>
              <a:buFont typeface="Arial" panose="020B0604020202020204" pitchFamily="34" charset="0"/>
              <a:buChar char="•"/>
            </a:pPr>
            <a:r>
              <a:rPr lang="en-GB" sz="2400" dirty="0">
                <a:solidFill>
                  <a:prstClr val="black"/>
                </a:solidFill>
                <a:cs typeface="Arial" panose="020B0604020202020204" pitchFamily="34" charset="0"/>
              </a:rPr>
              <a:t>Typically involves a </a:t>
            </a:r>
            <a:r>
              <a:rPr lang="en-GB" sz="2400" i="1" dirty="0">
                <a:solidFill>
                  <a:srgbClr val="0070C0"/>
                </a:solidFill>
                <a:cs typeface="Arial" panose="020B0604020202020204" pitchFamily="34" charset="0"/>
              </a:rPr>
              <a:t>combination</a:t>
            </a:r>
            <a:r>
              <a:rPr lang="en-GB" sz="2400" dirty="0">
                <a:solidFill>
                  <a:prstClr val="black"/>
                </a:solidFill>
                <a:cs typeface="Arial" panose="020B0604020202020204" pitchFamily="34" charset="0"/>
              </a:rPr>
              <a:t> of </a:t>
            </a:r>
            <a:r>
              <a:rPr lang="en-GB" sz="2400" i="1" dirty="0">
                <a:solidFill>
                  <a:srgbClr val="0070C0"/>
                </a:solidFill>
                <a:cs typeface="Arial" panose="020B0604020202020204" pitchFamily="34" charset="0"/>
              </a:rPr>
              <a:t>measures</a:t>
            </a:r>
            <a:r>
              <a:rPr lang="en-GB" sz="2400" dirty="0">
                <a:solidFill>
                  <a:srgbClr val="0070C0"/>
                </a:solidFill>
                <a:cs typeface="Arial" panose="020B0604020202020204" pitchFamily="34" charset="0"/>
              </a:rPr>
              <a:t> </a:t>
            </a:r>
            <a:r>
              <a:rPr lang="en-GB" sz="2400" dirty="0">
                <a:solidFill>
                  <a:prstClr val="black"/>
                </a:solidFill>
                <a:cs typeface="Arial" panose="020B0604020202020204" pitchFamily="34" charset="0"/>
              </a:rPr>
              <a:t>(standardised and  idiosyncratic) </a:t>
            </a:r>
          </a:p>
          <a:p>
            <a:pPr marL="457200" indent="-457200" eaLnBrk="0" fontAlgn="base" hangingPunct="0">
              <a:lnSpc>
                <a:spcPct val="120000"/>
              </a:lnSpc>
              <a:spcBef>
                <a:spcPts val="1200"/>
              </a:spcBef>
              <a:spcAft>
                <a:spcPct val="0"/>
              </a:spcAft>
              <a:buFont typeface="Arial" panose="020B0604020202020204" pitchFamily="34" charset="0"/>
              <a:buChar char="•"/>
            </a:pPr>
            <a:r>
              <a:rPr lang="en-GB" sz="2400" dirty="0">
                <a:solidFill>
                  <a:prstClr val="black"/>
                </a:solidFill>
                <a:cs typeface="Arial" panose="020B0604020202020204" pitchFamily="34" charset="0"/>
              </a:rPr>
              <a:t>May involve </a:t>
            </a:r>
            <a:r>
              <a:rPr lang="en-GB" sz="2400" i="1" dirty="0">
                <a:solidFill>
                  <a:srgbClr val="0070C0"/>
                </a:solidFill>
                <a:cs typeface="Arial" panose="020B0604020202020204" pitchFamily="34" charset="0"/>
              </a:rPr>
              <a:t>replication</a:t>
            </a:r>
            <a:r>
              <a:rPr lang="en-GB" sz="2400" dirty="0">
                <a:solidFill>
                  <a:srgbClr val="0070C0"/>
                </a:solidFill>
                <a:cs typeface="Arial" panose="020B0604020202020204" pitchFamily="34" charset="0"/>
              </a:rPr>
              <a:t> </a:t>
            </a:r>
            <a:r>
              <a:rPr lang="en-GB" sz="2400" dirty="0">
                <a:solidFill>
                  <a:prstClr val="black"/>
                </a:solidFill>
                <a:cs typeface="Arial" panose="020B0604020202020204" pitchFamily="34" charset="0"/>
              </a:rPr>
              <a:t>over several cases to form a </a:t>
            </a:r>
            <a:r>
              <a:rPr lang="en-GB" sz="2400" i="1" dirty="0">
                <a:solidFill>
                  <a:srgbClr val="0070C0"/>
                </a:solidFill>
                <a:cs typeface="Arial" panose="020B0604020202020204" pitchFamily="34" charset="0"/>
              </a:rPr>
              <a:t>single-case series</a:t>
            </a:r>
            <a:r>
              <a:rPr lang="en-GB" sz="2400" dirty="0">
                <a:solidFill>
                  <a:srgbClr val="0070C0"/>
                </a:solidFill>
                <a:cs typeface="Arial" panose="020B0604020202020204" pitchFamily="34" charset="0"/>
              </a:rPr>
              <a:t> </a:t>
            </a:r>
            <a:r>
              <a:rPr lang="en-GB" sz="2400" dirty="0">
                <a:solidFill>
                  <a:prstClr val="black"/>
                </a:solidFill>
                <a:cs typeface="Arial" panose="020B0604020202020204" pitchFamily="34" charset="0"/>
              </a:rPr>
              <a:t>study </a:t>
            </a:r>
          </a:p>
          <a:p>
            <a:pPr marL="457200" indent="-457200" eaLnBrk="0" fontAlgn="base" hangingPunct="0">
              <a:lnSpc>
                <a:spcPct val="120000"/>
              </a:lnSpc>
              <a:spcBef>
                <a:spcPts val="1200"/>
              </a:spcBef>
              <a:spcAft>
                <a:spcPct val="0"/>
              </a:spcAft>
              <a:buFont typeface="Arial" panose="020B0604020202020204" pitchFamily="34" charset="0"/>
              <a:buChar char="•"/>
            </a:pPr>
            <a:r>
              <a:rPr lang="en-GB" sz="2400" dirty="0">
                <a:solidFill>
                  <a:prstClr val="black"/>
                </a:solidFill>
                <a:cs typeface="Arial" panose="020B0604020202020204" pitchFamily="34" charset="0"/>
              </a:rPr>
              <a:t>Can take place over </a:t>
            </a:r>
            <a:r>
              <a:rPr lang="en-GB" sz="2400" i="1" dirty="0">
                <a:solidFill>
                  <a:srgbClr val="0070C0"/>
                </a:solidFill>
                <a:cs typeface="Arial" panose="020B0604020202020204" pitchFamily="34" charset="0"/>
              </a:rPr>
              <a:t>various</a:t>
            </a:r>
            <a:r>
              <a:rPr lang="en-GB" sz="2400" dirty="0">
                <a:solidFill>
                  <a:srgbClr val="0070C0"/>
                </a:solidFill>
                <a:cs typeface="Arial" panose="020B0604020202020204" pitchFamily="34" charset="0"/>
              </a:rPr>
              <a:t> </a:t>
            </a:r>
            <a:r>
              <a:rPr lang="en-GB" sz="2400" i="1" dirty="0">
                <a:solidFill>
                  <a:srgbClr val="0070C0"/>
                </a:solidFill>
                <a:cs typeface="Arial" panose="020B0604020202020204" pitchFamily="34" charset="0"/>
              </a:rPr>
              <a:t>lengths</a:t>
            </a:r>
            <a:r>
              <a:rPr lang="en-GB" sz="2400" dirty="0">
                <a:solidFill>
                  <a:srgbClr val="0070C0"/>
                </a:solidFill>
                <a:cs typeface="Arial" panose="020B0604020202020204" pitchFamily="34" charset="0"/>
              </a:rPr>
              <a:t> </a:t>
            </a:r>
            <a:r>
              <a:rPr lang="en-GB" sz="2400" dirty="0">
                <a:solidFill>
                  <a:prstClr val="black"/>
                </a:solidFill>
                <a:cs typeface="Arial" panose="020B0604020202020204" pitchFamily="34" charset="0"/>
              </a:rPr>
              <a:t>of </a:t>
            </a:r>
            <a:r>
              <a:rPr lang="en-GB" sz="2400" i="1" dirty="0">
                <a:solidFill>
                  <a:prstClr val="black"/>
                </a:solidFill>
                <a:cs typeface="Arial" panose="020B0604020202020204" pitchFamily="34" charset="0"/>
              </a:rPr>
              <a:t>time</a:t>
            </a:r>
            <a:r>
              <a:rPr lang="en-GB" sz="2400" dirty="0">
                <a:solidFill>
                  <a:prstClr val="black"/>
                </a:solidFill>
                <a:cs typeface="Arial" panose="020B0604020202020204" pitchFamily="34" charset="0"/>
              </a:rPr>
              <a:t> (e.g., minutes, hours, days or weeks)</a:t>
            </a:r>
            <a:endParaRPr lang="en-GB" sz="2400" dirty="0">
              <a:solidFill>
                <a:srgbClr val="FF0000"/>
              </a:solidFill>
              <a:cs typeface="Arial" panose="020B0604020202020204" pitchFamily="34" charset="0"/>
            </a:endParaRPr>
          </a:p>
        </p:txBody>
      </p:sp>
      <p:pic>
        <p:nvPicPr>
          <p:cNvPr id="2" name="Picture 2">
            <a:extLst>
              <a:ext uri="{FF2B5EF4-FFF2-40B4-BE49-F238E27FC236}">
                <a16:creationId xmlns:a16="http://schemas.microsoft.com/office/drawing/2014/main" id="{F1927669-DCCC-9216-A7F1-6765817B7D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6467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753121" y="507040"/>
            <a:ext cx="10657184" cy="914400"/>
          </a:xfrm>
          <a:noFill/>
          <a:ln/>
        </p:spPr>
        <p:txBody>
          <a:bodyPr vert="horz" wrap="square" lIns="90488" tIns="44450" rIns="90488" bIns="44450" numCol="1" anchor="ctr" anchorCtr="0" compatLnSpc="1">
            <a:prstTxWarp prst="textNoShape">
              <a:avLst/>
            </a:prstTxWarp>
          </a:bodyPr>
          <a:lstStyle/>
          <a:p>
            <a:pPr defTabSz="762000"/>
            <a:r>
              <a:rPr lang="en-GB" b="1" dirty="0">
                <a:solidFill>
                  <a:schemeClr val="accent6">
                    <a:lumMod val="50000"/>
                  </a:schemeClr>
                </a:solidFill>
              </a:rPr>
              <a:t>Simple A-B design</a:t>
            </a:r>
            <a:endParaRPr lang="en-GB" sz="3200" b="1" dirty="0">
              <a:solidFill>
                <a:schemeClr val="accent6">
                  <a:lumMod val="50000"/>
                </a:schemeClr>
              </a:solidFill>
            </a:endParaRPr>
          </a:p>
        </p:txBody>
      </p:sp>
      <p:graphicFrame>
        <p:nvGraphicFramePr>
          <p:cNvPr id="5" name="Object 2" descr="A graph showing an A-B design. The graph shows the frequency of symptoms over time. The graph divides up phases into baseline, treatment and follow up. Scores are high in the baseline, decline through the intervention, and remain low at follow-up.">
            <a:hlinkClick r:id="" action="ppaction://ole?verb=0"/>
          </p:cNvPr>
          <p:cNvGraphicFramePr>
            <a:graphicFrameLocks/>
          </p:cNvGraphicFramePr>
          <p:nvPr>
            <p:extLst>
              <p:ext uri="{D42A27DB-BD31-4B8C-83A1-F6EECF244321}">
                <p14:modId xmlns:p14="http://schemas.microsoft.com/office/powerpoint/2010/main" val="3238543406"/>
              </p:ext>
            </p:extLst>
          </p:nvPr>
        </p:nvGraphicFramePr>
        <p:xfrm>
          <a:off x="959370" y="1693890"/>
          <a:ext cx="10657184" cy="4402110"/>
        </p:xfrm>
        <a:graphic>
          <a:graphicData uri="http://schemas.openxmlformats.org/drawingml/2006/chart">
            <c:chart xmlns:c="http://schemas.openxmlformats.org/drawingml/2006/chart" xmlns:r="http://schemas.openxmlformats.org/officeDocument/2006/relationships" r:id="rId4"/>
          </a:graphicData>
        </a:graphic>
      </p:graphicFrame>
      <p:sp>
        <p:nvSpPr>
          <p:cNvPr id="19460" name="Text Box 4">
            <a:extLst>
              <a:ext uri="{C183D7F6-B498-43B3-948B-1728B52AA6E4}">
                <adec:decorative xmlns:adec="http://schemas.microsoft.com/office/drawing/2017/decorative" val="1"/>
              </a:ext>
            </a:extLst>
          </p:cNvPr>
          <p:cNvSpPr txBox="1">
            <a:spLocks noChangeArrowheads="1"/>
          </p:cNvSpPr>
          <p:nvPr/>
        </p:nvSpPr>
        <p:spPr bwMode="auto">
          <a:xfrm>
            <a:off x="6858000" y="6096000"/>
            <a:ext cx="2971800" cy="304800"/>
          </a:xfrm>
          <a:prstGeom prst="rect">
            <a:avLst/>
          </a:prstGeom>
          <a:noFill/>
          <a:ln w="9525">
            <a:noFill/>
            <a:miter lim="800000"/>
            <a:headEnd/>
            <a:tailEnd/>
          </a:ln>
          <a:effectLst/>
        </p:spPr>
        <p:txBody>
          <a:bodyPr>
            <a:spAutoFit/>
          </a:bodyPr>
          <a:lstStyle/>
          <a:p>
            <a:pPr eaLnBrk="0" fontAlgn="base" hangingPunct="0">
              <a:spcBef>
                <a:spcPct val="50000"/>
              </a:spcBef>
              <a:spcAft>
                <a:spcPct val="0"/>
              </a:spcAft>
            </a:pPr>
            <a:r>
              <a:rPr lang="en-GB" sz="1400">
                <a:solidFill>
                  <a:srgbClr val="1F497D"/>
                </a:solidFill>
                <a:latin typeface="Tahoma" charset="0"/>
                <a:cs typeface="Arial" panose="020B0604020202020204" pitchFamily="34" charset="0"/>
              </a:rPr>
              <a:t>After Youell &amp; McCullough, 1974</a:t>
            </a:r>
          </a:p>
        </p:txBody>
      </p:sp>
      <p:pic>
        <p:nvPicPr>
          <p:cNvPr id="2" name="Picture 2">
            <a:extLst>
              <a:ext uri="{FF2B5EF4-FFF2-40B4-BE49-F238E27FC236}">
                <a16:creationId xmlns:a16="http://schemas.microsoft.com/office/drawing/2014/main" id="{E7127FB4-EF3F-93E5-8215-89F535C53B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0081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B507A-84F3-8330-9B0C-C576BF4B7021}"/>
              </a:ext>
            </a:extLst>
          </p:cNvPr>
          <p:cNvSpPr>
            <a:spLocks noGrp="1"/>
          </p:cNvSpPr>
          <p:nvPr>
            <p:ph type="title"/>
          </p:nvPr>
        </p:nvSpPr>
        <p:spPr/>
        <p:txBody>
          <a:bodyPr/>
          <a:lstStyle/>
          <a:p>
            <a:r>
              <a:rPr lang="en-GB" b="1" dirty="0">
                <a:solidFill>
                  <a:schemeClr val="accent6">
                    <a:lumMod val="50000"/>
                  </a:schemeClr>
                </a:solidFill>
              </a:rPr>
              <a:t>Systematic Case Study in Leeds </a:t>
            </a:r>
            <a:r>
              <a:rPr lang="en-GB" b="1" dirty="0" err="1">
                <a:solidFill>
                  <a:schemeClr val="accent6">
                    <a:lumMod val="50000"/>
                  </a:schemeClr>
                </a:solidFill>
              </a:rPr>
              <a:t>DClin</a:t>
            </a:r>
            <a:endParaRPr lang="en-GB" b="1" dirty="0">
              <a:solidFill>
                <a:schemeClr val="accent6">
                  <a:lumMod val="50000"/>
                </a:schemeClr>
              </a:solidFill>
            </a:endParaRPr>
          </a:p>
        </p:txBody>
      </p:sp>
      <p:sp>
        <p:nvSpPr>
          <p:cNvPr id="3" name="Content Placeholder 2">
            <a:extLst>
              <a:ext uri="{FF2B5EF4-FFF2-40B4-BE49-F238E27FC236}">
                <a16:creationId xmlns:a16="http://schemas.microsoft.com/office/drawing/2014/main" id="{445D7705-94DC-266F-9BBF-C60543922AF1}"/>
              </a:ext>
            </a:extLst>
          </p:cNvPr>
          <p:cNvSpPr>
            <a:spLocks noGrp="1"/>
          </p:cNvSpPr>
          <p:nvPr>
            <p:ph idx="1"/>
          </p:nvPr>
        </p:nvSpPr>
        <p:spPr/>
        <p:txBody>
          <a:bodyPr vert="horz" lIns="91440" tIns="45720" rIns="91440" bIns="45720" rtlCol="0" anchor="t">
            <a:normAutofit lnSpcReduction="10000"/>
          </a:bodyPr>
          <a:lstStyle/>
          <a:p>
            <a:r>
              <a:rPr lang="en-GB" dirty="0"/>
              <a:t>Uses principles of SCED but ensures its viable for all trainees within routine practice</a:t>
            </a:r>
          </a:p>
          <a:p>
            <a:endParaRPr lang="en-GB" dirty="0"/>
          </a:p>
          <a:p>
            <a:r>
              <a:rPr lang="en-GB" dirty="0"/>
              <a:t>Completed by trainees on their 1</a:t>
            </a:r>
            <a:r>
              <a:rPr lang="en-GB" baseline="30000" dirty="0"/>
              <a:t>st</a:t>
            </a:r>
            <a:r>
              <a:rPr lang="en-GB" dirty="0"/>
              <a:t> or 2</a:t>
            </a:r>
            <a:r>
              <a:rPr lang="en-GB" baseline="30000" dirty="0"/>
              <a:t>nd</a:t>
            </a:r>
            <a:r>
              <a:rPr lang="en-GB" dirty="0"/>
              <a:t> placement</a:t>
            </a:r>
          </a:p>
          <a:p>
            <a:pPr marL="0" indent="0">
              <a:buNone/>
            </a:pPr>
            <a:endParaRPr lang="en-GB" dirty="0"/>
          </a:p>
          <a:p>
            <a:r>
              <a:rPr lang="en-GB" u="sng" dirty="0"/>
              <a:t>Summative research</a:t>
            </a:r>
            <a:r>
              <a:rPr lang="en-GB" dirty="0"/>
              <a:t> assignment</a:t>
            </a:r>
          </a:p>
          <a:p>
            <a:endParaRPr lang="en-GB" dirty="0"/>
          </a:p>
          <a:p>
            <a:r>
              <a:rPr lang="en-GB" dirty="0"/>
              <a:t>Trainees asked to identify cases that might benefit from close measurement / analysis of the process of change (not necessarily the best outcomes) </a:t>
            </a:r>
            <a:r>
              <a:rPr lang="en-GB" b="1" dirty="0"/>
              <a:t>at the outset of placement</a:t>
            </a:r>
            <a:endParaRPr lang="en-GB" dirty="0"/>
          </a:p>
          <a:p>
            <a:endParaRPr lang="en-GB" dirty="0"/>
          </a:p>
          <a:p>
            <a:endParaRPr lang="en-GB" dirty="0"/>
          </a:p>
          <a:p>
            <a:endParaRPr lang="en-GB" dirty="0"/>
          </a:p>
        </p:txBody>
      </p:sp>
      <p:pic>
        <p:nvPicPr>
          <p:cNvPr id="4" name="Picture 2">
            <a:extLst>
              <a:ext uri="{FF2B5EF4-FFF2-40B4-BE49-F238E27FC236}">
                <a16:creationId xmlns:a16="http://schemas.microsoft.com/office/drawing/2014/main" id="{84049357-E7EF-68F2-A7E6-2469097C72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8798" y="40033"/>
            <a:ext cx="2263202" cy="141450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63508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F3AE4FE2-78AF-6836-F449-83F5311429A2}"/>
              </a:ext>
            </a:extLst>
          </p:cNvPr>
          <p:cNvSpPr>
            <a:spLocks noGrp="1"/>
          </p:cNvSpPr>
          <p:nvPr>
            <p:ph type="title"/>
          </p:nvPr>
        </p:nvSpPr>
        <p:spPr>
          <a:xfrm>
            <a:off x="321427" y="367260"/>
            <a:ext cx="11650833" cy="951210"/>
          </a:xfrm>
        </p:spPr>
        <p:txBody>
          <a:bodyPr>
            <a:noAutofit/>
          </a:bodyPr>
          <a:lstStyle/>
          <a:p>
            <a:r>
              <a:rPr lang="en-GB" b="1" dirty="0">
                <a:solidFill>
                  <a:schemeClr val="accent6">
                    <a:lumMod val="50000"/>
                  </a:schemeClr>
                </a:solidFill>
              </a:rPr>
              <a:t>Using the scientific method </a:t>
            </a:r>
            <a:br>
              <a:rPr lang="en-GB" b="1" dirty="0">
                <a:solidFill>
                  <a:schemeClr val="accent6">
                    <a:lumMod val="50000"/>
                  </a:schemeClr>
                </a:solidFill>
              </a:rPr>
            </a:br>
            <a:r>
              <a:rPr lang="en-GB" b="1" dirty="0">
                <a:solidFill>
                  <a:schemeClr val="accent6">
                    <a:lumMod val="50000"/>
                  </a:schemeClr>
                </a:solidFill>
              </a:rPr>
              <a:t>to evaluate change in therapy </a:t>
            </a:r>
            <a:endParaRPr lang="en-US" b="1" dirty="0">
              <a:solidFill>
                <a:schemeClr val="accent6">
                  <a:lumMod val="50000"/>
                </a:schemeClr>
              </a:solidFill>
            </a:endParaRPr>
          </a:p>
        </p:txBody>
      </p:sp>
      <p:graphicFrame>
        <p:nvGraphicFramePr>
          <p:cNvPr id="13" name="Diagram 12" descr="A cycle showing the scientific method. The cycle shows that we start by asking a question, then selecting measures, then planning observations, then analysing data, then interpreting the analysis, before starting again and asking another question."/>
          <p:cNvGraphicFramePr/>
          <p:nvPr>
            <p:extLst>
              <p:ext uri="{D42A27DB-BD31-4B8C-83A1-F6EECF244321}">
                <p14:modId xmlns:p14="http://schemas.microsoft.com/office/powerpoint/2010/main" val="3940840460"/>
              </p:ext>
            </p:extLst>
          </p:nvPr>
        </p:nvGraphicFramePr>
        <p:xfrm>
          <a:off x="1524000" y="1916831"/>
          <a:ext cx="9067800" cy="45739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4429D39E-568D-2598-9C3C-BC9963F0785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74702" y="40033"/>
            <a:ext cx="2317298" cy="14483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30343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EVOX.CONNECTED.SESSION" val="{&quot;access_code&quot;:&quot;114034222&quot;,&quot;project_id&quot;:927188}"/>
  <p:tag name="ARTICULATE_PROJECT_OPEN" val="0"/>
  <p:tag name="ARTICULATE_SLIDE_COUNT" val="28"/>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9E55D8C-2E42-45D1-990D-4C2E00EFD710}">
  <we:reference id="3e0fcce7-415c-4081-926c-b4e449c650e4" version="1.1.0.2" store="EXCatalog" storeType="EXCatalog"/>
  <we:alternateReferences>
    <we:reference id="WA200004709" version="1.1.0.2" store="en-GB"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66664</TotalTime>
  <Words>1599</Words>
  <Application>Microsoft Office PowerPoint</Application>
  <PresentationFormat>Widescreen</PresentationFormat>
  <Paragraphs>190</Paragraphs>
  <Slides>28</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Aptos</vt:lpstr>
      <vt:lpstr>Aptos Display</vt:lpstr>
      <vt:lpstr>Arial</vt:lpstr>
      <vt:lpstr>Calibri</vt:lpstr>
      <vt:lpstr>Cooper Black</vt:lpstr>
      <vt:lpstr>Tahoma</vt:lpstr>
      <vt:lpstr>Times New Roman</vt:lpstr>
      <vt:lpstr>Office Theme</vt:lpstr>
      <vt:lpstr>Leeds DClin Supervisor Update  Systematic Case Methodology  </vt:lpstr>
      <vt:lpstr>PowerPoint Presentation</vt:lpstr>
      <vt:lpstr>PowerPoint Presentation</vt:lpstr>
      <vt:lpstr>Purpose of SCS: Measuring Change </vt:lpstr>
      <vt:lpstr>PowerPoint Presentation</vt:lpstr>
      <vt:lpstr>Single-Case Experimental Designs</vt:lpstr>
      <vt:lpstr>Simple A-B design</vt:lpstr>
      <vt:lpstr>Systematic Case Study in Leeds DClin</vt:lpstr>
      <vt:lpstr>Using the scientific method  to evaluate change in therapy </vt:lpstr>
      <vt:lpstr>What is the research question?</vt:lpstr>
      <vt:lpstr>What is the research question?</vt:lpstr>
      <vt:lpstr>A rich case record: the Morley funnel</vt:lpstr>
      <vt:lpstr>Rich case record is necessary for: Hermeneutic single-case efficacy design​ (HSCED)</vt:lpstr>
      <vt:lpstr>HSCED</vt:lpstr>
      <vt:lpstr>A rich case record: the Morley funnel</vt:lpstr>
      <vt:lpstr>Standardised/Nomothetic Measures</vt:lpstr>
      <vt:lpstr>A rich case record: the Morley funnel</vt:lpstr>
      <vt:lpstr>Target Measures: Standardised</vt:lpstr>
      <vt:lpstr>Target Measures: Idiographic </vt:lpstr>
      <vt:lpstr>A rich case record: the Morley funnel</vt:lpstr>
      <vt:lpstr>Process Measures</vt:lpstr>
      <vt:lpstr>Tops Tips: Before meeting client </vt:lpstr>
      <vt:lpstr>Top Tips: Initial assessment</vt:lpstr>
      <vt:lpstr>Top Tips: During the work</vt:lpstr>
      <vt:lpstr>Tips: At the end of the work</vt:lpstr>
      <vt:lpstr>A flexible method</vt:lpstr>
      <vt:lpstr>Benefits for you</vt:lpstr>
      <vt:lpstr>PowerPoint Presentation</vt:lpstr>
    </vt:vector>
  </TitlesOfParts>
  <Company>University of Leeds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Dalby</dc:creator>
  <cp:lastModifiedBy>Clare Dowzer</cp:lastModifiedBy>
  <cp:revision>9</cp:revision>
  <dcterms:created xsi:type="dcterms:W3CDTF">2026-03-23T15:45:55Z</dcterms:created>
  <dcterms:modified xsi:type="dcterms:W3CDTF">2026-08-10T14:33:52Z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45D6DA22-F4D5-469C-A2CF-2C78EFBFD01D</vt:lpwstr>
  </property>
  <property fmtid="{D5CDD505-2E9C-101B-9397-08002B2CF9AE}" pid="3" name="ArticulatePath">
    <vt:lpwstr>SCD supervisor update 2026</vt:lpwstr>
  </property>
</Properties>
</file>